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5" r:id="rId9"/>
    <p:sldId id="266" r:id="rId10"/>
    <p:sldId id="267" r:id="rId11"/>
    <p:sldId id="262" r:id="rId12"/>
    <p:sldId id="268" r:id="rId13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Énfasi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04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5/5/17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200487"/>
            <a:ext cx="269156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3200" dirty="0" smtClean="0">
                <a:latin typeface="Bernard MT Condensed"/>
                <a:ea typeface="Capitals" charset="0"/>
                <a:cs typeface="Bernard MT Condensed"/>
              </a:rPr>
              <a:t>5 de mayo 2017</a:t>
            </a:r>
            <a:endParaRPr lang="es-ES_tradnl" sz="3200" dirty="0">
              <a:latin typeface="Bernard MT Condensed"/>
              <a:ea typeface="Capitals" charset="0"/>
              <a:cs typeface="Bernard MT Condense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92439"/>
            <a:ext cx="8042275" cy="78899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IV Campeonato de Equipos de Galicia (Open)</a:t>
            </a:r>
            <a:r>
              <a:rPr lang="es-ES" sz="2000" u="sng" dirty="0">
                <a:solidFill>
                  <a:srgbClr val="000000"/>
                </a:solidFill>
                <a:latin typeface="Bernard MT Condensed"/>
                <a:cs typeface="Bernard MT Condensed"/>
              </a:rPr>
              <a:t> </a:t>
            </a:r>
            <a: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2016 – 2017</a:t>
            </a:r>
            <a:r>
              <a:rPr lang="es-ES" sz="24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/>
            </a:r>
            <a:br>
              <a:rPr lang="es-ES" sz="24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</a:br>
            <a:r>
              <a:rPr lang="es-ES" sz="16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Resultado económico (Resumen)</a:t>
            </a:r>
            <a:endParaRPr lang="es-ES" sz="1600" u="sng" dirty="0">
              <a:solidFill>
                <a:srgbClr val="000000"/>
              </a:solidFill>
              <a:latin typeface="Bernard MT Condensed"/>
              <a:cs typeface="Bernard MT Condensed"/>
            </a:endParaRPr>
          </a:p>
        </p:txBody>
      </p:sp>
      <p:pic>
        <p:nvPicPr>
          <p:cNvPr id="7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396" y="1194501"/>
            <a:ext cx="1295845" cy="883586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357041"/>
              </p:ext>
            </p:extLst>
          </p:nvPr>
        </p:nvGraphicFramePr>
        <p:xfrm>
          <a:off x="549277" y="2253348"/>
          <a:ext cx="8042273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5460"/>
                <a:gridCol w="4493224"/>
                <a:gridCol w="897863"/>
                <a:gridCol w="897863"/>
                <a:gridCol w="897863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latin typeface="Cambria"/>
                          <a:cs typeface="Cambria"/>
                        </a:rPr>
                        <a:t>IV Campeonato</a:t>
                      </a:r>
                      <a:r>
                        <a:rPr lang="es-ES" sz="1600" b="1" baseline="0" dirty="0" smtClean="0">
                          <a:latin typeface="Cambria"/>
                          <a:cs typeface="Cambria"/>
                        </a:rPr>
                        <a:t> de Equipos de Galicia (Open) 2016 - 2017</a:t>
                      </a:r>
                      <a:endParaRPr lang="es-ES" sz="1600" b="1" dirty="0">
                        <a:latin typeface="Cambria"/>
                        <a:cs typeface="Cambria"/>
                      </a:endParaRPr>
                    </a:p>
                  </a:txBody>
                  <a:tcPr anchor="ctr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Fecha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Concepto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Ingresos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Gastos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Saldo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19-11-16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Cuota</a:t>
                      </a:r>
                      <a:r>
                        <a:rPr lang="es-ES" sz="1400" baseline="0" dirty="0" smtClean="0">
                          <a:latin typeface="Calibri"/>
                          <a:cs typeface="Calibri"/>
                        </a:rPr>
                        <a:t> inscripción Torneo (16 Equipos </a:t>
                      </a:r>
                      <a:r>
                        <a:rPr lang="mr-IN" sz="1400" baseline="0" dirty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baseline="0" dirty="0" smtClean="0">
                          <a:latin typeface="Calibri"/>
                          <a:cs typeface="Calibri"/>
                        </a:rPr>
                        <a:t> 40,00 €)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640,00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640,00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05-12-16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smtClean="0">
                          <a:latin typeface="Calibri"/>
                          <a:cs typeface="Calibri"/>
                        </a:rPr>
                        <a:t>Cuota</a:t>
                      </a:r>
                      <a:r>
                        <a:rPr lang="es-ES" sz="1400" baseline="0" smtClean="0">
                          <a:latin typeface="Calibri"/>
                          <a:cs typeface="Calibri"/>
                        </a:rPr>
                        <a:t> sesiones de juego (16 Equipos </a:t>
                      </a:r>
                      <a:r>
                        <a:rPr lang="mr-IN" sz="1400" baseline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baseline="0" smtClean="0">
                          <a:latin typeface="Calibri"/>
                          <a:cs typeface="Calibri"/>
                        </a:rPr>
                        <a:t> 20,00 € - 5 jornadas)</a:t>
                      </a:r>
                      <a:endParaRPr lang="es-ES" sz="140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1.600,00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2.240,00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21-01-17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Pago arbitraje y dietas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572,00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1.668,00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25-03-17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Pago comidas en Pontevedra (50% de 5 menús </a:t>
                      </a:r>
                      <a:r>
                        <a:rPr lang="es-ES_tradnl" sz="1400" dirty="0" smtClean="0">
                          <a:latin typeface="Calibri"/>
                          <a:cs typeface="Calibri"/>
                        </a:rPr>
                        <a:t>de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 16,00 €)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1.628,00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26-03-17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Subvención a los equipos por transporte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390,00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1.238,00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06-05-17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Total premios económicos a los Equipos ganadores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1.840,00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-602,00</a:t>
                      </a:r>
                      <a:endParaRPr lang="es-ES" sz="1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TOTALES</a:t>
                      </a:r>
                      <a:r>
                        <a:rPr lang="es-ES" sz="1400" b="1" baseline="0" dirty="0" smtClean="0">
                          <a:latin typeface="Calibri"/>
                          <a:cs typeface="Calibri"/>
                        </a:rPr>
                        <a:t> (Resultado)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2.240,00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2.932,00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-602,00</a:t>
                      </a:r>
                      <a:endParaRPr lang="es-ES" sz="14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83974" y="5719042"/>
            <a:ext cx="8368668" cy="276999"/>
          </a:xfrm>
          <a:prstGeom prst="rect">
            <a:avLst/>
          </a:prstGeom>
          <a:noFill/>
          <a:ln w="12700" cmpd="sng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b="1" u="sng" dirty="0" smtClean="0">
                <a:latin typeface="Calibri"/>
                <a:cs typeface="Calibri"/>
              </a:rPr>
              <a:t>NOTA</a:t>
            </a:r>
            <a:r>
              <a:rPr lang="es-ES" sz="1200" b="1" dirty="0" smtClean="0">
                <a:latin typeface="Calibri"/>
                <a:cs typeface="Calibri"/>
              </a:rPr>
              <a:t>: Este resultado es un avance del Torneo en curso (finaliza mañana 6 de mayo), y corresponde al Presupuesto del año 2017</a:t>
            </a:r>
            <a:endParaRPr lang="es-ES" sz="12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3953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nard MT Condensed"/>
                <a:ea typeface="Arial" charset="0"/>
                <a:cs typeface="Bernard MT Condensed"/>
              </a:rPr>
              <a:t>Programa de actividades para el año 2017</a:t>
            </a:r>
            <a:endParaRPr lang="es-ES_tradnl" sz="2000" dirty="0">
              <a:solidFill>
                <a:schemeClr val="tx1">
                  <a:lumMod val="85000"/>
                  <a:lumOff val="15000"/>
                </a:schemeClr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096895"/>
            <a:ext cx="8042275" cy="4685859"/>
          </a:xfrm>
        </p:spPr>
        <p:txBody>
          <a:bodyPr wrap="square"/>
          <a:lstStyle/>
          <a:p>
            <a:pPr marL="0" indent="0">
              <a:buNone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Curso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de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Bridge para Noveles y Avanzados en Pontevedra.</a:t>
            </a: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Curso de Bridge para Noveles en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Ferrol. Casino Ferrolano.</a:t>
            </a:r>
            <a:endParaRPr lang="es-ES" sz="1600" b="1" dirty="0" smtClean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Organización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del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VI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Torneo de la AGB (Open de Galicia), en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el Hostal de los Reyes Católicos en Santiago de Compostela.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Colaboración con el Torneo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Benéfico del Club de Leones La Coruña Decano en el Real Club Náutico de La Coruña.</a:t>
            </a: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Colaboración con el Torneo benéfico que organiza anualmente el Club de Bridge del Real Aero Club de Santiago de Compostela.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Colaboración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con el Torneo de Verano de </a:t>
            </a:r>
            <a:r>
              <a:rPr lang="es-ES" sz="1600" b="1" dirty="0" err="1" smtClean="0">
                <a:latin typeface="Calibri"/>
                <a:ea typeface="Arial" charset="0"/>
                <a:cs typeface="Calibri"/>
              </a:rPr>
              <a:t>Portosín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.</a:t>
            </a: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Organización 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Campeonato de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Equipos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Open de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Galicia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2017-2018.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Actualización y noticias en la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w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eb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de la AGB. </a:t>
            </a:r>
            <a:r>
              <a:rPr lang="es-ES" sz="1600" b="1" dirty="0">
                <a:latin typeface="Calibri"/>
                <a:ea typeface="Arial" charset="0"/>
                <a:cs typeface="Calibri"/>
                <a:hlinkClick r:id="rId2"/>
              </a:rPr>
              <a:t>www.agbridge.es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 y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en el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Grupo de comunicación de la AGB en Facebook.</a:t>
            </a:r>
          </a:p>
          <a:p>
            <a:pPr marL="0" indent="0" algn="just">
              <a:spcBef>
                <a:spcPts val="1000"/>
              </a:spcBef>
              <a:buClr>
                <a:srgbClr val="800000"/>
              </a:buClr>
              <a:buSzPct val="100000"/>
              <a:buNone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88657"/>
            <a:ext cx="8042275" cy="577313"/>
          </a:xfrm>
        </p:spPr>
        <p:txBody>
          <a:bodyPr/>
          <a:lstStyle/>
          <a:p>
            <a: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Presupuesto de Ingresos y Gastos - Año 2017</a:t>
            </a:r>
            <a:endParaRPr lang="es-ES" sz="2000" u="sng" dirty="0">
              <a:solidFill>
                <a:srgbClr val="000000"/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125762"/>
            <a:ext cx="8042275" cy="4817838"/>
          </a:xfrm>
        </p:spPr>
        <p:txBody>
          <a:bodyPr/>
          <a:lstStyle/>
          <a:p>
            <a:pPr marL="241200" indent="-205200" algn="just" eaLnBrk="0" hangingPunct="0">
              <a:lnSpc>
                <a:spcPts val="2760"/>
              </a:lnSpc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_tradnl" sz="1800" b="1" i="1" dirty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El archivo con el </a:t>
            </a:r>
            <a:r>
              <a:rPr lang="es-ES_tradnl" sz="1800" b="1" i="1" dirty="0" smtClean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Presupuesto de Ingresos y Gastos para el año 2017 de la Asociación Gallega de Bridge (A.G.B.), </a:t>
            </a:r>
            <a:r>
              <a:rPr lang="es-ES_tradnl" sz="1800" b="1" i="1" dirty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se publicará posteriormente en la web de la Asociación Gallega de Bridge (A.G.B.) conjuntamente con toda la información de la Asamblea.</a:t>
            </a:r>
          </a:p>
          <a:p>
            <a:pPr marL="0" indent="0" algn="ctr">
              <a:buNone/>
            </a:pPr>
            <a:r>
              <a:rPr lang="es-ES_tradnl" sz="1600" b="1" i="1" dirty="0">
                <a:latin typeface="Cambria"/>
                <a:cs typeface="Cambria"/>
              </a:rPr>
              <a:t>Se entregará una copia a cualquier asociado presente en la Asamblea que lo </a:t>
            </a:r>
            <a:r>
              <a:rPr lang="es-ES_tradnl" sz="1600" b="1" i="1" dirty="0" smtClean="0">
                <a:latin typeface="Cambria"/>
                <a:cs typeface="Cambria"/>
              </a:rPr>
              <a:t>solicite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240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A.G.B.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6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2017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21303"/>
            <a:ext cx="8042275" cy="70239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nard MT Condensed"/>
                <a:cs typeface="Bernard MT Condensed"/>
              </a:rPr>
              <a:t>Orden del día</a:t>
            </a:r>
            <a:endParaRPr lang="es-ES_tradnl" sz="2400" b="1" dirty="0">
              <a:solidFill>
                <a:schemeClr val="tx1">
                  <a:lumMod val="85000"/>
                  <a:lumOff val="15000"/>
                </a:schemeClr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5017" y="1238107"/>
            <a:ext cx="7956533" cy="47671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>
              <a:spcBef>
                <a:spcPts val="41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endParaRPr lang="es-ES" sz="2000" b="1" dirty="0" smtClean="0">
              <a:latin typeface="Calibri"/>
              <a:ea typeface="Arial" charset="0"/>
              <a:cs typeface="Calibri"/>
            </a:endParaRPr>
          </a:p>
          <a:p>
            <a:pPr algn="just" eaLnBrk="1" hangingPunct="1">
              <a:spcBef>
                <a:spcPts val="0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Informe del Presidente. Memoria de gestión anual 2016.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Examen y aprobación, si procede, de las Cuentas anuales del ejercicio 2016.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Programa de actividades para el año 2017.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Propuesta del Presupuesto de Ingresos y Gastos para el año 2017 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Calibri"/>
                <a:ea typeface="Arial" charset="0"/>
                <a:cs typeface="Calibri"/>
              </a:rPr>
              <a:t>Ruegos y preguntas.</a:t>
            </a:r>
            <a:endParaRPr lang="es-ES_tradnl" sz="2000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88657"/>
            <a:ext cx="8042275" cy="625422"/>
          </a:xfrm>
        </p:spPr>
        <p:txBody>
          <a:bodyPr anchor="ctr"/>
          <a:lstStyle/>
          <a:p>
            <a:r>
              <a:rPr lang="es-ES" sz="2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nard MT Condensed"/>
                <a:ea typeface="Arial" charset="0"/>
                <a:cs typeface="Bernard MT Condensed"/>
              </a:rPr>
              <a:t>Lectura y aprobación, si procede, del Acta de la Asamblea anterior</a:t>
            </a:r>
            <a:endParaRPr lang="es-ES_tradnl" sz="2000" dirty="0">
              <a:solidFill>
                <a:schemeClr val="tx1">
                  <a:lumMod val="85000"/>
                  <a:lumOff val="15000"/>
                </a:schemeClr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318200"/>
            <a:ext cx="8042275" cy="4625400"/>
          </a:xfrm>
        </p:spPr>
        <p:txBody>
          <a:bodyPr/>
          <a:lstStyle/>
          <a:p>
            <a:pPr marL="324000" indent="-270000" algn="just">
              <a:lnSpc>
                <a:spcPts val="2760"/>
              </a:lnSpc>
              <a:buClr>
                <a:srgbClr val="800000"/>
              </a:buClr>
              <a:buSzPct val="85000"/>
              <a:buFont typeface="Wingdings" charset="2"/>
              <a:buChar char=""/>
            </a:pPr>
            <a:r>
              <a:rPr lang="es-ES_tradnl" sz="1800" b="1" i="1" dirty="0" smtClean="0">
                <a:latin typeface="Cambria"/>
                <a:cs typeface="Cambria"/>
              </a:rPr>
              <a:t>El texto del Acta de la Asamblea del 2016, está publicada en la web de la Asociación Gallega de Bridge (A.G.B.).</a:t>
            </a:r>
          </a:p>
          <a:p>
            <a:pPr lvl="1" algn="just">
              <a:spcBef>
                <a:spcPts val="3000"/>
              </a:spcBef>
              <a:buClr>
                <a:srgbClr val="000090"/>
              </a:buClr>
              <a:buSzPct val="90000"/>
              <a:buFont typeface="Wingdings" charset="2"/>
              <a:buChar char=""/>
            </a:pPr>
            <a:r>
              <a:rPr lang="es-ES_tradnl" sz="1800" b="1" i="1" dirty="0" smtClean="0">
                <a:latin typeface="Cambria"/>
                <a:cs typeface="Cambria"/>
              </a:rPr>
              <a:t>Ver en </a:t>
            </a:r>
            <a:r>
              <a:rPr lang="es-ES_tradnl" sz="1800" b="1" i="1" dirty="0" smtClean="0">
                <a:latin typeface="Cambria"/>
                <a:cs typeface="Cambria"/>
                <a:hlinkClick r:id="rId2"/>
              </a:rPr>
              <a:t>www.agbridge.es</a:t>
            </a:r>
            <a:endParaRPr lang="es-ES_tradnl" sz="1800" b="1" i="1" dirty="0">
              <a:latin typeface="Cambria"/>
              <a:cs typeface="Cambria"/>
            </a:endParaRPr>
          </a:p>
          <a:p>
            <a:pPr lvl="2" algn="just">
              <a:spcBef>
                <a:spcPts val="1200"/>
              </a:spcBef>
              <a:buClr>
                <a:srgbClr val="800000"/>
              </a:buClr>
            </a:pPr>
            <a:r>
              <a:rPr lang="es-ES_tradnl" sz="1600" b="1" i="1" dirty="0" smtClean="0">
                <a:latin typeface="Cambria"/>
                <a:cs typeface="Cambria"/>
              </a:rPr>
              <a:t>Menú inicial </a:t>
            </a:r>
            <a:r>
              <a:rPr lang="es-ES_tradnl" sz="1600" b="1" dirty="0">
                <a:solidFill>
                  <a:srgbClr val="800000"/>
                </a:solidFill>
                <a:latin typeface="Cambria"/>
                <a:cs typeface="Cambria"/>
              </a:rPr>
              <a:t>➜</a:t>
            </a:r>
            <a:r>
              <a:rPr lang="es-ES_tradnl" sz="1600" b="1" i="1" dirty="0" smtClean="0">
                <a:latin typeface="Cambria"/>
                <a:cs typeface="Cambria"/>
              </a:rPr>
              <a:t> AGB </a:t>
            </a:r>
            <a:r>
              <a:rPr lang="es-ES_tradnl" sz="1600" b="1" dirty="0">
                <a:solidFill>
                  <a:srgbClr val="800000"/>
                </a:solidFill>
                <a:latin typeface="Cambria"/>
                <a:cs typeface="Cambria"/>
              </a:rPr>
              <a:t>➜</a:t>
            </a:r>
            <a:r>
              <a:rPr lang="es-ES_tradnl" sz="1600" b="1" dirty="0" smtClean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lang="es-ES_tradnl" sz="1600" b="1" i="1" dirty="0" smtClean="0">
                <a:latin typeface="Cambria"/>
                <a:cs typeface="Cambria"/>
              </a:rPr>
              <a:t>Asambleas </a:t>
            </a:r>
            <a:r>
              <a:rPr lang="es-ES_tradnl" sz="1600" b="1" dirty="0">
                <a:solidFill>
                  <a:srgbClr val="800000"/>
                </a:solidFill>
                <a:latin typeface="Cambria"/>
                <a:cs typeface="Cambria"/>
              </a:rPr>
              <a:t>➜</a:t>
            </a:r>
            <a:r>
              <a:rPr lang="es-ES_tradnl" sz="1600" b="1" i="1" dirty="0" smtClean="0">
                <a:latin typeface="Cambria"/>
                <a:cs typeface="Cambria"/>
              </a:rPr>
              <a:t> Asamblea General </a:t>
            </a:r>
            <a:r>
              <a:rPr lang="es-ES_tradnl" sz="1600" b="1" i="1" dirty="0">
                <a:latin typeface="Cambria"/>
                <a:cs typeface="Cambria"/>
              </a:rPr>
              <a:t>Ordinaria </a:t>
            </a:r>
            <a:r>
              <a:rPr lang="es-ES_tradnl" sz="1600" b="1" i="1" dirty="0" smtClean="0">
                <a:latin typeface="Cambria"/>
                <a:cs typeface="Cambria"/>
              </a:rPr>
              <a:t>2016</a:t>
            </a:r>
            <a:endParaRPr lang="es-ES_tradnl" sz="1600" b="1" dirty="0" smtClean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59791"/>
            <a:ext cx="8042275" cy="846726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s-ES" sz="2000" dirty="0" smtClean="0">
                <a:solidFill>
                  <a:schemeClr val="tx1"/>
                </a:solidFill>
                <a:latin typeface="Bernard MT Condensed"/>
                <a:cs typeface="Bernard MT Condensed"/>
              </a:rPr>
              <a:t>Composición actual de la </a:t>
            </a:r>
            <a:br>
              <a:rPr lang="es-ES" sz="2000" dirty="0" smtClean="0">
                <a:solidFill>
                  <a:schemeClr val="tx1"/>
                </a:solidFill>
                <a:latin typeface="Bernard MT Condensed"/>
                <a:cs typeface="Bernard MT Condensed"/>
              </a:rPr>
            </a:br>
            <a:r>
              <a:rPr lang="es-ES" sz="2000" u="sng" dirty="0" smtClean="0">
                <a:solidFill>
                  <a:schemeClr val="tx1"/>
                </a:solidFill>
                <a:latin typeface="Bernard MT Condensed"/>
                <a:cs typeface="Bernard MT Condensed"/>
              </a:rPr>
              <a:t>Junta Directiva de la A.G.B.</a:t>
            </a:r>
            <a:endParaRPr lang="es-ES" sz="2000" u="sng" dirty="0">
              <a:solidFill>
                <a:schemeClr val="tx1"/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56626" y="1568368"/>
            <a:ext cx="6619569" cy="4375232"/>
          </a:xfrm>
        </p:spPr>
        <p:txBody>
          <a:bodyPr/>
          <a:lstStyle/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Presidente: Manuel Pombo Liria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Vicepresidente: Germán Vázquez-Pimentel Llamas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Secretario: Emilio Santos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Vilariño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Tesorera: Isabel Nóvoa Arechaga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spcAft>
                <a:spcPts val="300"/>
              </a:spcAft>
              <a:buClrTx/>
              <a:buSzTx/>
              <a:buNone/>
              <a:tabLst>
                <a:tab pos="457200" algn="l"/>
              </a:tabLst>
            </a:pPr>
            <a:r>
              <a:rPr lang="es-ES" altLang="es-ES" sz="1800" u="sng" dirty="0">
                <a:solidFill>
                  <a:srgbClr val="333333"/>
                </a:solidFill>
                <a:latin typeface="Bernard MT Condensed"/>
                <a:ea typeface="Times New Roman" panose="02020603050405020304" pitchFamily="18" charset="0"/>
                <a:cs typeface="Bernard MT Condensed"/>
              </a:rPr>
              <a:t>Vocales:</a:t>
            </a:r>
            <a:endParaRPr lang="es-ES" altLang="es-ES" sz="1800" dirty="0">
              <a:solidFill>
                <a:schemeClr val="tx1"/>
              </a:solidFill>
              <a:latin typeface="Bernard MT Condensed"/>
              <a:cs typeface="Bernard MT Condensed"/>
            </a:endParaRPr>
          </a:p>
          <a:p>
            <a:pPr marL="24120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Manola García-Cambón Nimo</a:t>
            </a: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Mª Teresa Rivas Rodríguez</a:t>
            </a: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Ángeles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Fernández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Ramudo</a:t>
            </a:r>
            <a:endParaRPr lang="es-ES" altLang="es-ES" sz="1800" b="1" dirty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José M. López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Pantión</a:t>
            </a:r>
            <a:endParaRPr lang="es-ES" altLang="es-ES" sz="1800" b="1" dirty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Ricardo Varela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Grela</a:t>
            </a:r>
            <a:endParaRPr lang="es-ES" altLang="es-ES" sz="1800" b="1" dirty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41200" lvl="0" indent="-205200" eaLnBrk="0" hangingPunct="0"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Elvira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Palmeiro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Díaz</a:t>
            </a:r>
            <a:endParaRPr lang="es-ES" altLang="es-ES" sz="1800" b="1" dirty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  <a:tabLst>
                <a:tab pos="457200" algn="l"/>
              </a:tabLst>
            </a:pPr>
            <a:endParaRPr lang="es-ES" altLang="es-ES" sz="4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498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nard MT Condensed"/>
                <a:ea typeface="Arial" charset="0"/>
                <a:cs typeface="Bernard MT Condensed"/>
              </a:rPr>
              <a:t>Informe del Presidente</a:t>
            </a:r>
            <a:endParaRPr lang="es-ES_tradnl" sz="2000" dirty="0">
              <a:solidFill>
                <a:schemeClr val="tx1">
                  <a:lumMod val="85000"/>
                  <a:lumOff val="15000"/>
                </a:schemeClr>
              </a:solidFill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2209" y="837104"/>
            <a:ext cx="8293703" cy="5542207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2016. Resumen de actuaciones de la AGB.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Colaboración en la organización del homenaje a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Remedios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Nóvoa, en </a:t>
            </a:r>
            <a:r>
              <a:rPr lang="es-ES" sz="1600" b="1" dirty="0" err="1" smtClean="0">
                <a:latin typeface="Calibri"/>
                <a:ea typeface="Arial" charset="0"/>
                <a:cs typeface="Calibri"/>
              </a:rPr>
              <a:t>Monforte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 smtClean="0">
                <a:latin typeface="Calibri"/>
                <a:ea typeface="Arial" charset="0"/>
                <a:cs typeface="Calibri"/>
              </a:rPr>
              <a:t>(2) Dos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Cursos de Bridge en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Pontevedra.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Curso de Bridge en La Coruña para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noveles.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Organización del Torneo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de Equipos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Open de Galicia 2015-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2016.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Organización del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V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Torneo de la AGB (Open de Galicia), en el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Real Club Náutico de La Coruña.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 eaLnBrk="1" hangingPunct="1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Organización del Campeonato de España de Equipos Open (Zonal de Galicia), en el Real Club Náutico de La Coruña.</a:t>
            </a: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Colaboración con el Torneo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Benéfico de la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ACC en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Santiago.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Colaboración con el Torneo de Verano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en el Real Club Náutico de </a:t>
            </a:r>
            <a:r>
              <a:rPr lang="es-ES" sz="1600" b="1" dirty="0" err="1" smtClean="0">
                <a:latin typeface="Calibri"/>
                <a:ea typeface="Arial" charset="0"/>
                <a:cs typeface="Calibri"/>
              </a:rPr>
              <a:t>Portosín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Reunión con el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Director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de Deportes de la Xunta de Galicia, José Ramón Lete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Lasa.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Reunión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de la Junta Directiva de la AGB y personas más relevantes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del bridge en Galicia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(delegados de clubes, árbitros, profesores, etc.), 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en </a:t>
            </a:r>
            <a:r>
              <a:rPr lang="es-ES" sz="1600" b="1" dirty="0" smtClean="0">
                <a:latin typeface="Calibri"/>
                <a:ea typeface="Arial" charset="0"/>
                <a:cs typeface="Calibri"/>
              </a:rPr>
              <a:t>la Finca Trece Pinos, en Santiago.</a:t>
            </a:r>
            <a:endParaRPr lang="es-ES" sz="1600" b="1" dirty="0">
              <a:latin typeface="Calibri"/>
              <a:ea typeface="Arial" charset="0"/>
              <a:cs typeface="Calibri"/>
            </a:endParaRPr>
          </a:p>
          <a:p>
            <a:pPr marL="180000" indent="-180000" algn="just">
              <a:lnSpc>
                <a:spcPts val="2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b="1" dirty="0">
                <a:latin typeface="Calibri"/>
                <a:ea typeface="Arial" charset="0"/>
                <a:cs typeface="Calibri"/>
              </a:rPr>
              <a:t>Web de la AGB. </a:t>
            </a:r>
            <a:r>
              <a:rPr lang="es-ES" sz="1600" b="1" dirty="0">
                <a:latin typeface="Calibri"/>
                <a:ea typeface="Arial" charset="0"/>
                <a:cs typeface="Calibri"/>
                <a:hlinkClick r:id="rId2"/>
              </a:rPr>
              <a:t>www.agbridge.es</a:t>
            </a:r>
            <a:r>
              <a:rPr lang="es-ES" sz="1600" b="1" dirty="0">
                <a:latin typeface="Calibri"/>
                <a:ea typeface="Arial" charset="0"/>
                <a:cs typeface="Calibri"/>
              </a:rPr>
              <a:t> y actividad del Grupo de comunicación de la AGB en Facebook.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30925"/>
            <a:ext cx="8042275" cy="663910"/>
          </a:xfrm>
        </p:spPr>
        <p:txBody>
          <a:bodyPr/>
          <a:lstStyle/>
          <a:p>
            <a:r>
              <a:rPr lang="es-ES" sz="2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nard MT Condensed"/>
                <a:ea typeface="Arial" charset="0"/>
                <a:cs typeface="Bernard MT Condensed"/>
              </a:rPr>
              <a:t>Examen y aprobación de las Cuentas anuales del ejercicio 2016</a:t>
            </a:r>
            <a:endParaRPr lang="es-ES_tradnl" sz="2000" dirty="0">
              <a:latin typeface="Bernard MT Condensed"/>
              <a:cs typeface="Bernard MT Condensed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348711"/>
            <a:ext cx="8042275" cy="4594888"/>
          </a:xfrm>
        </p:spPr>
        <p:txBody>
          <a:bodyPr/>
          <a:lstStyle/>
          <a:p>
            <a:pPr marL="241200" indent="-205200" algn="just" eaLnBrk="0" hangingPunct="0">
              <a:lnSpc>
                <a:spcPts val="2760"/>
              </a:lnSpc>
              <a:spcBef>
                <a:spcPts val="600"/>
              </a:spcBef>
              <a:spcAft>
                <a:spcPts val="300"/>
              </a:spcAft>
              <a:buClr>
                <a:srgbClr val="800000"/>
              </a:buClr>
              <a:buSzPct val="75000"/>
              <a:buFont typeface="Wingdings" charset="2"/>
              <a:buChar char="v"/>
              <a:tabLst>
                <a:tab pos="457200" algn="l"/>
              </a:tabLst>
            </a:pPr>
            <a:r>
              <a:rPr lang="es-ES_tradnl" sz="1800" b="1" i="1" dirty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El archivo con el detalle de las Cuentas anuales correspondientes al ejercicio </a:t>
            </a:r>
            <a:r>
              <a:rPr lang="es-ES_tradnl" sz="1800" b="1" i="1" dirty="0" smtClean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del pasado año 2016</a:t>
            </a:r>
            <a:r>
              <a:rPr lang="es-ES_tradnl" sz="1800" b="1" i="1" dirty="0">
                <a:solidFill>
                  <a:srgbClr val="333333"/>
                </a:solidFill>
                <a:latin typeface="Cambria"/>
                <a:ea typeface="Times New Roman" panose="02020603050405020304" pitchFamily="18" charset="0"/>
                <a:cs typeface="Cambria"/>
              </a:rPr>
              <a:t>, se publicará posteriormente en la web de la Asociación Gallega de Bridge (A.G.B.) conjuntamente con toda la información de la Asamblea.</a:t>
            </a:r>
          </a:p>
          <a:p>
            <a:pPr marL="0" indent="0" algn="ctr">
              <a:buNone/>
            </a:pPr>
            <a:r>
              <a:rPr lang="es-ES_tradnl" sz="1600" b="1" i="1" dirty="0" smtClean="0">
                <a:latin typeface="Cambria"/>
                <a:cs typeface="Cambria"/>
              </a:rPr>
              <a:t>Se entregará una copia a cualquier asociado presente en la Asamblea que lo solicite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11682"/>
            <a:ext cx="8042275" cy="8082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V Torneo de Bridge de la A.G.B. (Open de Galicia) - 2016</a:t>
            </a:r>
            <a:b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</a:br>
            <a:r>
              <a:rPr lang="es-ES" sz="16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Resultado económico (Resumen)</a:t>
            </a:r>
            <a:endParaRPr lang="es-ES" sz="1600" u="sng" dirty="0">
              <a:solidFill>
                <a:srgbClr val="000000"/>
              </a:solidFill>
              <a:latin typeface="Bernard MT Condensed"/>
              <a:cs typeface="Bernard MT Condensed"/>
            </a:endParaRPr>
          </a:p>
        </p:txBody>
      </p:sp>
      <p:pic>
        <p:nvPicPr>
          <p:cNvPr id="5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396" y="1194501"/>
            <a:ext cx="1295845" cy="883586"/>
          </a:xfrm>
          <a:prstGeom prst="rect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293396"/>
              </p:ext>
            </p:extLst>
          </p:nvPr>
        </p:nvGraphicFramePr>
        <p:xfrm>
          <a:off x="549275" y="2257847"/>
          <a:ext cx="8042276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8012"/>
                <a:gridCol w="4335214"/>
                <a:gridCol w="936350"/>
                <a:gridCol w="936350"/>
                <a:gridCol w="936350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ES" sz="1600" b="1" i="0" dirty="0" smtClean="0">
                          <a:latin typeface="Cambria"/>
                          <a:cs typeface="Cambria"/>
                        </a:rPr>
                        <a:t>V Torneo de Bridge de la A.G.B. (Open de Galicia) - 2016</a:t>
                      </a:r>
                      <a:endParaRPr lang="es-ES" sz="1600" b="1" i="0" dirty="0">
                        <a:latin typeface="Cambria"/>
                        <a:cs typeface="Cambria"/>
                      </a:endParaRPr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Fecha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ctr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Concepto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ctr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Ingresos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ctr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Gastos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ctr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Saldo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01.07.16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Cuota inscripción Torneo (76 jugadores </a:t>
                      </a:r>
                      <a:r>
                        <a:rPr lang="mr-IN" sz="1400" dirty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 60,00 €)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4.560,00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4.560,00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01.07.16</a:t>
                      </a: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Ingreso patrocinador (</a:t>
                      </a:r>
                      <a:r>
                        <a:rPr lang="es-ES" sz="1400" dirty="0" err="1" smtClean="0">
                          <a:latin typeface="Calibri"/>
                          <a:cs typeface="Calibri"/>
                        </a:rPr>
                        <a:t>AndBank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1.300,00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5.860,00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01.07.16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Gastos</a:t>
                      </a:r>
                      <a:r>
                        <a:rPr lang="es-ES" sz="1400" baseline="0" dirty="0" smtClean="0">
                          <a:latin typeface="Calibri"/>
                          <a:cs typeface="Calibri"/>
                        </a:rPr>
                        <a:t> de arbitraje y dietas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600,00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5.260,00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01.07.16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Pago factura cena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1.925,00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3.335,00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01.07.16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Canon federativo</a:t>
                      </a:r>
                      <a:r>
                        <a:rPr lang="es-ES" sz="1400" baseline="0" dirty="0" smtClean="0">
                          <a:latin typeface="Calibri"/>
                          <a:cs typeface="Calibri"/>
                        </a:rPr>
                        <a:t> AEB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266,00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3.069,00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02.07.16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Premios en metálico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3.020,00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49,00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02.07.16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Premios en trofeos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108,50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-59,50</a:t>
                      </a:r>
                      <a:endParaRPr lang="es-ES" sz="1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TOTALES (Resultado)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5.860,00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5.919,50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-59,50</a:t>
                      </a:r>
                      <a:endParaRPr lang="es-ES" sz="14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55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30926"/>
            <a:ext cx="8042275" cy="8082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sz="20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Campeonato de España de Equipos Open (Zonal Noroeste) 2016</a:t>
            </a:r>
            <a:r>
              <a:rPr lang="es-ES" sz="2400" u="sng" dirty="0">
                <a:solidFill>
                  <a:srgbClr val="000000"/>
                </a:solidFill>
                <a:latin typeface="Bernard MT Condensed"/>
                <a:cs typeface="Bernard MT Condensed"/>
              </a:rPr>
              <a:t/>
            </a:r>
            <a:br>
              <a:rPr lang="es-ES" sz="2400" u="sng" dirty="0">
                <a:solidFill>
                  <a:srgbClr val="000000"/>
                </a:solidFill>
                <a:latin typeface="Bernard MT Condensed"/>
                <a:cs typeface="Bernard MT Condensed"/>
              </a:rPr>
            </a:br>
            <a:r>
              <a:rPr lang="es-ES" sz="1600" u="sng" dirty="0" smtClean="0">
                <a:solidFill>
                  <a:srgbClr val="000000"/>
                </a:solidFill>
                <a:latin typeface="Bernard MT Condensed"/>
                <a:cs typeface="Bernard MT Condensed"/>
              </a:rPr>
              <a:t>Resultado económico (Resumen)</a:t>
            </a:r>
            <a:endParaRPr lang="es-ES" sz="1600" u="sng" dirty="0">
              <a:solidFill>
                <a:srgbClr val="000000"/>
              </a:solidFill>
              <a:latin typeface="Bernard MT Condensed"/>
              <a:cs typeface="Bernard MT Condensed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754461"/>
              </p:ext>
            </p:extLst>
          </p:nvPr>
        </p:nvGraphicFramePr>
        <p:xfrm>
          <a:off x="549273" y="2253576"/>
          <a:ext cx="8042276" cy="3306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2115"/>
                <a:gridCol w="4264321"/>
                <a:gridCol w="945280"/>
                <a:gridCol w="945280"/>
                <a:gridCol w="945280"/>
              </a:tblGrid>
              <a:tr h="371885">
                <a:tc gridSpan="5">
                  <a:txBody>
                    <a:bodyPr/>
                    <a:lstStyle/>
                    <a:p>
                      <a:pPr algn="ctr"/>
                      <a:r>
                        <a:rPr lang="es-ES" sz="1600" b="1" i="0" dirty="0" smtClean="0">
                          <a:latin typeface="Cambria"/>
                          <a:cs typeface="Cambria"/>
                        </a:rPr>
                        <a:t>Campeonato de España de Equipos Open (Zonal Noroeste 2016)</a:t>
                      </a:r>
                      <a:endParaRPr lang="es-ES" sz="1600" b="1" i="0" dirty="0">
                        <a:latin typeface="Cambria"/>
                        <a:cs typeface="Cambria"/>
                      </a:endParaRPr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Fecha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Concepto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Ingresos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Gastos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Saldo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26-08-16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Cuota inscripción Torneo (7 Equipos AGB </a:t>
                      </a:r>
                      <a:r>
                        <a:rPr lang="mr-IN" sz="1400" dirty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 120,00 €)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840,00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840,00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27-08-16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Cuota inscripción Torneo (1 Equipo no AGB </a:t>
                      </a:r>
                      <a:r>
                        <a:rPr lang="mr-IN" sz="1400" dirty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 200,00 €)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200,00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1.040,00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28-08-16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Gastos</a:t>
                      </a:r>
                      <a:r>
                        <a:rPr lang="es-ES" sz="1400" baseline="0" dirty="0" smtClean="0">
                          <a:latin typeface="Calibri"/>
                          <a:cs typeface="Calibri"/>
                        </a:rPr>
                        <a:t> de arbitraje, incluidas dietas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750,00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290,00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28-08-16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Canon federativo a la AEB (8 Equipos </a:t>
                      </a:r>
                      <a:r>
                        <a:rPr lang="mr-IN" sz="1400" dirty="0" smtClean="0">
                          <a:latin typeface="Calibri"/>
                          <a:cs typeface="Calibri"/>
                        </a:rPr>
                        <a:t>–</a:t>
                      </a:r>
                      <a:r>
                        <a:rPr lang="es-ES" sz="1400" dirty="0" smtClean="0">
                          <a:latin typeface="Calibri"/>
                          <a:cs typeface="Calibri"/>
                        </a:rPr>
                        <a:t> 60,00 €)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480,00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-190,00</a:t>
                      </a:r>
                      <a:endParaRPr lang="es-ES" sz="1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28-08-16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Gastos varios (propinas en el Club, etc.)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100,00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-290,00</a:t>
                      </a:r>
                      <a:endParaRPr lang="es-ES" sz="1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128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28-08-16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latin typeface="Calibri"/>
                          <a:cs typeface="Calibri"/>
                        </a:rPr>
                        <a:t>Premios (metopas, regalos)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latin typeface="Calibri"/>
                          <a:cs typeface="Calibri"/>
                        </a:rPr>
                        <a:t>118,11</a:t>
                      </a:r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-408,11</a:t>
                      </a:r>
                      <a:endParaRPr lang="es-ES" sz="1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885"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latin typeface="Calibri"/>
                        <a:cs typeface="Calibri"/>
                      </a:endParaRPr>
                    </a:p>
                  </a:txBody>
                  <a:tcPr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TOTALES (Resultado)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1.040,00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latin typeface="Calibri"/>
                          <a:cs typeface="Calibri"/>
                        </a:rPr>
                        <a:t>1.448,11</a:t>
                      </a:r>
                      <a:endParaRPr lang="es-ES" sz="1400" b="1" dirty="0">
                        <a:latin typeface="Calibri"/>
                        <a:cs typeface="Calibri"/>
                      </a:endParaRPr>
                    </a:p>
                  </a:txBody>
                  <a:tcPr anchor="b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408,11</a:t>
                      </a:r>
                      <a:endParaRPr lang="es-ES" sz="14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anchor="b"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396" y="1194501"/>
            <a:ext cx="1295845" cy="88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462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6174</TotalTime>
  <Words>1051</Words>
  <Application>Microsoft Macintosh PowerPoint</Application>
  <PresentationFormat>Presentación en pantalla (4:3)</PresentationFormat>
  <Paragraphs>175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Brisa</vt:lpstr>
      <vt:lpstr>Presentación de PowerPoint</vt:lpstr>
      <vt:lpstr>Asociación Gallega de Bridge A.G.B.  Asamblea General Ordinaria 2017 </vt:lpstr>
      <vt:lpstr>Orden del día</vt:lpstr>
      <vt:lpstr>Lectura y aprobación, si procede, del Acta de la Asamblea anterior</vt:lpstr>
      <vt:lpstr>Composición actual de la  Junta Directiva de la A.G.B.</vt:lpstr>
      <vt:lpstr>Informe del Presidente</vt:lpstr>
      <vt:lpstr>Examen y aprobación de las Cuentas anuales del ejercicio 2016</vt:lpstr>
      <vt:lpstr>V Torneo de Bridge de la A.G.B. (Open de Galicia) - 2016 Resultado económico (Resumen)</vt:lpstr>
      <vt:lpstr>Campeonato de España de Equipos Open (Zonal Noroeste) 2016 Resultado económico (Resumen)</vt:lpstr>
      <vt:lpstr>IV Campeonato de Equipos de Galicia (Open) 2016 – 2017 Resultado económico (Resumen)</vt:lpstr>
      <vt:lpstr>Programa de actividades para el año 2017</vt:lpstr>
      <vt:lpstr>Presupuesto de Ingresos y Gastos - Año 2017</vt:lpstr>
    </vt:vector>
  </TitlesOfParts>
  <Company>TMI,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lastModifiedBy>RVG</cp:lastModifiedBy>
  <cp:revision>97</cp:revision>
  <cp:lastPrinted>2013-04-05T08:36:04Z</cp:lastPrinted>
  <dcterms:created xsi:type="dcterms:W3CDTF">2013-04-01T10:15:58Z</dcterms:created>
  <dcterms:modified xsi:type="dcterms:W3CDTF">2017-05-05T10:04:29Z</dcterms:modified>
</cp:coreProperties>
</file>