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1" r:id="rId9"/>
    <p:sldId id="265" r:id="rId10"/>
    <p:sldId id="267" r:id="rId11"/>
    <p:sldId id="262" r:id="rId12"/>
    <p:sldId id="268" r:id="rId13"/>
  </p:sldIdLst>
  <p:sldSz cx="9144000" cy="6858000" type="screen4x3"/>
  <p:notesSz cx="6858000" cy="9144000"/>
  <p:defaultTextStyle>
    <a:defPPr>
      <a:defRPr lang="es-ES_tradnl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D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5" d="100"/>
          <a:sy n="125" d="100"/>
        </p:scale>
        <p:origin x="-164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1328738" y="1295400"/>
            <a:ext cx="6486525" cy="3152775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>
            <a:normAutofit/>
          </a:bodyPr>
          <a:lstStyle/>
          <a:p>
            <a:pPr defTabSz="914400" fontAlgn="auto">
              <a:spcBef>
                <a:spcPts val="2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/>
            </a:pPr>
            <a:endParaRPr sz="3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rtlCol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205D6-B789-EF42-AA07-800BBFB2F838}" type="datetime1">
              <a:rPr lang="es-ES_tradnl"/>
              <a:pPr>
                <a:defRPr/>
              </a:pPr>
              <a:t>25/4/16</a:t>
            </a:fld>
            <a:endParaRPr lang="es-ES_tradn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9BDE1-D834-9343-B87D-01CFF066FD12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/>
          <a:lstStyle>
            <a:lvl1pPr algn="ctr">
              <a:defRPr sz="3600" b="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_tradnl" noProof="0" smtClean="0"/>
              <a:t>Haga clic en el icono para agregar una imagen</a:t>
            </a:r>
            <a:endParaRPr noProof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45C893-3A51-2E43-BFFA-4D3D75656C1C}" type="datetime1">
              <a:rPr lang="es-ES_tradnl"/>
              <a:pPr>
                <a:defRPr/>
              </a:pPr>
              <a:t>25/4/16</a:t>
            </a:fld>
            <a:endParaRPr lang="es-ES_tradn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519B39-FE62-B54B-B229-EB549DE8D231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377A61-A034-F548-9557-DAE48B83278B}" type="datetime1">
              <a:rPr lang="es-ES_tradnl"/>
              <a:pPr>
                <a:defRPr/>
              </a:pPr>
              <a:t>25/4/16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B0C0B-46EB-8E40-8C49-9641B1E89DE5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E6F14A-BBE0-7548-AFCA-A358FF4B3242}" type="datetime1">
              <a:rPr lang="es-ES_tradnl"/>
              <a:pPr>
                <a:defRPr/>
              </a:pPr>
              <a:t>25/4/16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1F0887-9575-614F-A6D7-7B5E1F9141B7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F0EF4-101B-0042-948C-567954F834B9}" type="datetime1">
              <a:rPr lang="es-ES_tradnl"/>
              <a:pPr>
                <a:defRPr/>
              </a:pPr>
              <a:t>25/4/16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3D168D-2F53-CB41-8959-3429C3C88CBF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de título con ima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_tradnl" noProof="0" smtClean="0"/>
              <a:t>Haga clic en el icono para agregar una imagen</a:t>
            </a:r>
            <a:endParaRPr noProof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2E866-D9E1-BA47-8366-8558FAA58AB2}" type="datetime1">
              <a:rPr lang="es-ES_tradnl"/>
              <a:pPr>
                <a:defRPr/>
              </a:pPr>
              <a:t>25/4/16</a:t>
            </a:fld>
            <a:endParaRPr lang="es-ES_tradn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F766A-8B0B-824E-832F-631674D5FCB1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/>
          <a:lstStyle>
            <a:lvl1pPr algn="ctr">
              <a:defRPr sz="4600" b="0" cap="none" baseline="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C0142B-4572-7B42-99BD-6C78563AE25D}" type="datetime1">
              <a:rPr lang="es-ES_tradnl"/>
              <a:pPr>
                <a:defRPr/>
              </a:pPr>
              <a:t>25/4/16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D4F7C-DDEA-594E-AC17-4C18F0F23EEF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3B67D3-A7B8-F342-8971-F23CB93B8FD0}" type="datetime1">
              <a:rPr lang="es-ES_tradnl"/>
              <a:pPr>
                <a:defRPr/>
              </a:pPr>
              <a:t>25/4/16</a:t>
            </a:fld>
            <a:endParaRPr lang="es-ES_tradn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E8215-E64E-E044-8CD9-6FC9797039FA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A51AEF-5B56-4248-AA18-52082502DF5D}" type="datetime1">
              <a:rPr lang="es-ES_tradnl"/>
              <a:pPr>
                <a:defRPr/>
              </a:pPr>
              <a:t>25/4/16</a:t>
            </a:fld>
            <a:endParaRPr lang="es-ES_tradnl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26916-1291-C340-8379-EFF94BA18595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93FB14-C13A-6142-B8F7-FDC3F7CF70DD}" type="datetime1">
              <a:rPr lang="es-ES_tradnl"/>
              <a:pPr>
                <a:defRPr/>
              </a:pPr>
              <a:t>25/4/16</a:t>
            </a:fld>
            <a:endParaRPr lang="es-ES_tradn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AD949-081F-0549-9E14-2033450D9A5C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587295-D46D-1E44-A2F1-C4DAF5077F3D}" type="datetime1">
              <a:rPr lang="es-ES_tradnl"/>
              <a:pPr>
                <a:defRPr/>
              </a:pPr>
              <a:t>25/4/16</a:t>
            </a:fld>
            <a:endParaRPr lang="es-ES_tradnl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BECB68-9FE1-3341-927E-63ECBDA852C7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/>
          <a:lstStyle>
            <a:lvl1pPr algn="ctr">
              <a:defRPr sz="3600" b="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13814A-8AF1-FA4C-AEF1-D0095012064D}" type="datetime1">
              <a:rPr lang="es-ES_tradnl"/>
              <a:pPr>
                <a:defRPr/>
              </a:pPr>
              <a:t>25/4/16</a:t>
            </a:fld>
            <a:endParaRPr lang="es-ES_tradn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5C12CB-2A0E-F746-845D-6B465DCA962D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49275" y="107950"/>
            <a:ext cx="8042275" cy="1336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/>
              <a:t>Clic para editar título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49275" y="1600200"/>
            <a:ext cx="8042275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275" y="62753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9DBACC25-0119-F746-AD0D-233F009C90F6}" type="datetime1">
              <a:rPr lang="es-ES_tradnl"/>
              <a:pPr>
                <a:defRPr/>
              </a:pPr>
              <a:t>25/4/16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113" y="6275388"/>
            <a:ext cx="48402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813" y="627538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36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E333DC0A-685C-2442-9BAA-8D46D3BEF9E5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600" kern="1200">
          <a:solidFill>
            <a:schemeClr val="accent1"/>
          </a:solidFill>
          <a:latin typeface="+mj-lt"/>
          <a:ea typeface="ＭＳ Ｐゴシック" charset="-128"/>
          <a:cs typeface="ＭＳ Ｐゴシック" charset="-128"/>
        </a:defRPr>
      </a:lvl1pPr>
      <a:lvl2pPr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-128"/>
          <a:cs typeface="ＭＳ Ｐゴシック" charset="-128"/>
        </a:defRPr>
      </a:lvl2pPr>
      <a:lvl3pPr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-128"/>
          <a:cs typeface="ＭＳ Ｐゴシック" charset="-128"/>
        </a:defRPr>
      </a:lvl3pPr>
      <a:lvl4pPr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-128"/>
          <a:cs typeface="ＭＳ Ｐゴシック" charset="-128"/>
        </a:defRPr>
      </a:lvl4pPr>
      <a:lvl5pPr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-128"/>
          <a:cs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-128"/>
          <a:cs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-128"/>
          <a:cs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-128"/>
          <a:cs typeface="ＭＳ Ｐゴシック" charset="-128"/>
        </a:defRPr>
      </a:lvl9pPr>
    </p:titleStyle>
    <p:bodyStyle>
      <a:lvl1pPr marL="349250" indent="-349250" algn="l" rtl="0" fontAlgn="base">
        <a:spcBef>
          <a:spcPts val="2000"/>
        </a:spcBef>
        <a:spcAft>
          <a:spcPct val="0"/>
        </a:spcAft>
        <a:buClr>
          <a:srgbClr val="6FB7D7"/>
        </a:buClr>
        <a:buSzPct val="110000"/>
        <a:buFont typeface="Wingdings 2" charset="2"/>
        <a:buChar char=""/>
        <a:defRPr sz="2400" kern="1200">
          <a:solidFill>
            <a:srgbClr val="595959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336550" algn="l" rtl="0" fontAlgn="base">
        <a:spcBef>
          <a:spcPts val="600"/>
        </a:spcBef>
        <a:spcAft>
          <a:spcPct val="0"/>
        </a:spcAft>
        <a:buClr>
          <a:srgbClr val="215D77"/>
        </a:buClr>
        <a:buSzPct val="110000"/>
        <a:buFont typeface="Wingdings 2" charset="2"/>
        <a:buChar char=""/>
        <a:defRPr sz="2200" kern="1200">
          <a:solidFill>
            <a:srgbClr val="595959"/>
          </a:solidFill>
          <a:latin typeface="+mn-lt"/>
          <a:ea typeface="ＭＳ Ｐゴシック" charset="-128"/>
          <a:cs typeface="+mn-cs"/>
        </a:defRPr>
      </a:lvl2pPr>
      <a:lvl3pPr marL="968375" indent="-282575" algn="l" rtl="0" fontAlgn="base">
        <a:spcBef>
          <a:spcPts val="600"/>
        </a:spcBef>
        <a:spcAft>
          <a:spcPct val="0"/>
        </a:spcAft>
        <a:buClr>
          <a:srgbClr val="6FB7D7"/>
        </a:buClr>
        <a:buSzPct val="110000"/>
        <a:buFont typeface="Wingdings 2" charset="2"/>
        <a:buChar char=""/>
        <a:defRPr sz="2000" kern="1200">
          <a:solidFill>
            <a:srgbClr val="595959"/>
          </a:solidFill>
          <a:latin typeface="+mn-lt"/>
          <a:ea typeface="ＭＳ Ｐゴシック" charset="-128"/>
          <a:cs typeface="+mn-cs"/>
        </a:defRPr>
      </a:lvl3pPr>
      <a:lvl4pPr marL="1263650" indent="-295275" algn="l" rtl="0" fontAlgn="base">
        <a:spcBef>
          <a:spcPts val="600"/>
        </a:spcBef>
        <a:spcAft>
          <a:spcPct val="0"/>
        </a:spcAft>
        <a:buClr>
          <a:srgbClr val="215D77"/>
        </a:buClr>
        <a:buSzPct val="110000"/>
        <a:buFont typeface="Wingdings 2" charset="2"/>
        <a:buChar char=""/>
        <a:defRPr kern="1200">
          <a:solidFill>
            <a:srgbClr val="595959"/>
          </a:solidFill>
          <a:latin typeface="+mn-lt"/>
          <a:ea typeface="ＭＳ Ｐゴシック" charset="-128"/>
          <a:cs typeface="+mn-cs"/>
        </a:defRPr>
      </a:lvl4pPr>
      <a:lvl5pPr marL="1546225" indent="-282575" algn="l" rtl="0" fontAlgn="base">
        <a:spcBef>
          <a:spcPts val="600"/>
        </a:spcBef>
        <a:spcAft>
          <a:spcPct val="0"/>
        </a:spcAft>
        <a:buClr>
          <a:srgbClr val="6FB7D7"/>
        </a:buClr>
        <a:buSzPct val="110000"/>
        <a:buFont typeface="Wingdings 2" charset="2"/>
        <a:buChar char=""/>
        <a:defRPr kern="1200">
          <a:solidFill>
            <a:srgbClr val="595959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gbridge.es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gbridge.es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Imagen 3" descr="Bandera Galicia. AGB.jpg"/>
          <p:cNvPicPr>
            <a:picLocks noChangeAspect="1"/>
          </p:cNvPicPr>
          <p:nvPr/>
        </p:nvPicPr>
        <p:blipFill>
          <a:blip r:embed="rId2">
            <a:alphaModFix amt="90000"/>
          </a:blip>
          <a:srcRect/>
          <a:stretch>
            <a:fillRect/>
          </a:stretch>
        </p:blipFill>
        <p:spPr bwMode="auto">
          <a:xfrm>
            <a:off x="-1" y="0"/>
            <a:ext cx="9144001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2" name="CuadroTexto 6"/>
          <p:cNvSpPr txBox="1">
            <a:spLocks noChangeArrowheads="1"/>
          </p:cNvSpPr>
          <p:nvPr/>
        </p:nvSpPr>
        <p:spPr bwMode="auto">
          <a:xfrm>
            <a:off x="3307481" y="6096000"/>
            <a:ext cx="293099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s-ES_tradnl" sz="4000" dirty="0" smtClean="0">
                <a:latin typeface="Bodoni 72 Oldstyle Bold"/>
                <a:ea typeface="Capitals" charset="0"/>
                <a:cs typeface="Bodoni 72 Oldstyle Bold"/>
              </a:rPr>
              <a:t>27 abril  2016</a:t>
            </a:r>
            <a:endParaRPr lang="es-ES_tradnl" sz="4000" dirty="0">
              <a:latin typeface="Bodoni 72 Oldstyle Bold"/>
              <a:ea typeface="Capitals" charset="0"/>
              <a:cs typeface="Bodoni 72 Oldstyle Bold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9275" y="295365"/>
            <a:ext cx="8042275" cy="1122386"/>
          </a:xfrm>
        </p:spPr>
        <p:txBody>
          <a:bodyPr/>
          <a:lstStyle/>
          <a:p>
            <a:pPr>
              <a:spcBef>
                <a:spcPts val="1600"/>
              </a:spcBef>
            </a:pPr>
            <a:r>
              <a:rPr lang="es-ES" sz="2400" b="1" u="sng" dirty="0" smtClean="0">
                <a:solidFill>
                  <a:schemeClr val="tx1"/>
                </a:solidFill>
                <a:latin typeface="Arial"/>
                <a:cs typeface="Arial"/>
              </a:rPr>
              <a:t>Campeonato de Equipos de Galicia</a:t>
            </a:r>
            <a:r>
              <a:rPr lang="es-ES" sz="4000" dirty="0" smtClean="0">
                <a:solidFill>
                  <a:schemeClr val="tx1"/>
                </a:solidFill>
              </a:rPr>
              <a:t/>
            </a:r>
            <a:br>
              <a:rPr lang="es-ES" sz="4000" dirty="0" smtClean="0">
                <a:solidFill>
                  <a:schemeClr val="tx1"/>
                </a:solidFill>
              </a:rPr>
            </a:br>
            <a:r>
              <a:rPr lang="es-ES" sz="2400" u="sng" dirty="0" smtClean="0">
                <a:solidFill>
                  <a:schemeClr val="tx1"/>
                </a:solidFill>
                <a:latin typeface="Bodoni 72 Bold"/>
                <a:cs typeface="Bodoni 72 Bold"/>
              </a:rPr>
              <a:t>(2015 – 2016)</a:t>
            </a:r>
            <a:br>
              <a:rPr lang="es-ES" sz="2400" u="sng" dirty="0" smtClean="0">
                <a:solidFill>
                  <a:schemeClr val="tx1"/>
                </a:solidFill>
                <a:latin typeface="Bodoni 72 Bold"/>
                <a:cs typeface="Bodoni 72 Bold"/>
              </a:rPr>
            </a:br>
            <a:r>
              <a:rPr lang="es-ES" sz="2000" b="1" u="sng" dirty="0" smtClean="0">
                <a:solidFill>
                  <a:schemeClr val="tx1"/>
                </a:solidFill>
                <a:latin typeface="Cambria"/>
                <a:cs typeface="Cambria"/>
              </a:rPr>
              <a:t>Resultado económico (Resumen)</a:t>
            </a:r>
            <a:endParaRPr lang="es-ES" sz="2000" b="1" u="sng" dirty="0">
              <a:solidFill>
                <a:schemeClr val="tx1"/>
              </a:solidFill>
              <a:latin typeface="Cambria"/>
              <a:cs typeface="Cambria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SzPct val="100000"/>
            </a:pPr>
            <a:r>
              <a:rPr lang="es-ES" b="1" u="sng" dirty="0" smtClean="0">
                <a:solidFill>
                  <a:srgbClr val="000000"/>
                </a:solidFill>
                <a:latin typeface="Calibri"/>
                <a:cs typeface="Calibri"/>
              </a:rPr>
              <a:t>Nº de Equipos inscritos:  </a:t>
            </a:r>
            <a:r>
              <a:rPr lang="es-ES" sz="2800" b="1" u="sng" dirty="0" smtClean="0">
                <a:solidFill>
                  <a:srgbClr val="000000"/>
                </a:solidFill>
                <a:latin typeface="Calibri"/>
                <a:cs typeface="Calibri"/>
              </a:rPr>
              <a:t>10</a:t>
            </a:r>
          </a:p>
          <a:p>
            <a:endParaRPr lang="es-ES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3313661"/>
              </p:ext>
            </p:extLst>
          </p:nvPr>
        </p:nvGraphicFramePr>
        <p:xfrm>
          <a:off x="1401686" y="2256587"/>
          <a:ext cx="6232465" cy="28788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80880"/>
                <a:gridCol w="1751585"/>
              </a:tblGrid>
              <a:tr h="575775">
                <a:tc>
                  <a:txBody>
                    <a:bodyPr/>
                    <a:lstStyle/>
                    <a:p>
                      <a:pPr algn="l" fontAlgn="b"/>
                      <a:r>
                        <a:rPr lang="es-ES" sz="2000" b="1" i="0" u="none" strike="noStrike" dirty="0">
                          <a:effectLst/>
                          <a:latin typeface="Calibri"/>
                          <a:cs typeface="Calibri"/>
                        </a:rPr>
                        <a:t>I</a:t>
                      </a:r>
                      <a:r>
                        <a:rPr lang="es-ES" sz="2000" b="1" i="0" u="none" strike="noStrike" dirty="0" smtClean="0">
                          <a:effectLst/>
                          <a:latin typeface="Calibri"/>
                          <a:cs typeface="Calibri"/>
                        </a:rPr>
                        <a:t>ngresos</a:t>
                      </a:r>
                      <a:endParaRPr lang="es-E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b="1" i="0" u="none" strike="noStrike" dirty="0" smtClean="0">
                          <a:effectLst/>
                          <a:latin typeface="Calibri"/>
                          <a:cs typeface="Calibri"/>
                        </a:rPr>
                        <a:t>1.400,00 €</a:t>
                      </a:r>
                      <a:endParaRPr lang="es-E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5775">
                <a:tc>
                  <a:txBody>
                    <a:bodyPr/>
                    <a:lstStyle/>
                    <a:p>
                      <a:pPr algn="l" fontAlgn="b"/>
                      <a:r>
                        <a:rPr lang="es-ES" sz="2000" b="1" i="0" u="none" strike="noStrike" dirty="0">
                          <a:effectLst/>
                          <a:latin typeface="Calibri"/>
                          <a:cs typeface="Calibri"/>
                        </a:rPr>
                        <a:t>G</a:t>
                      </a:r>
                      <a:r>
                        <a:rPr lang="es-ES" sz="2000" b="1" i="0" u="none" strike="noStrike" dirty="0" smtClean="0">
                          <a:effectLst/>
                          <a:latin typeface="Calibri"/>
                          <a:cs typeface="Calibri"/>
                        </a:rPr>
                        <a:t>astos</a:t>
                      </a:r>
                      <a:endParaRPr lang="es-E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b="1" i="0" u="none" strike="noStrike" dirty="0" smtClean="0">
                          <a:effectLst/>
                          <a:latin typeface="Calibri"/>
                          <a:cs typeface="Calibri"/>
                        </a:rPr>
                        <a:t>557,50 €</a:t>
                      </a:r>
                      <a:endParaRPr lang="es-E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5775">
                <a:tc>
                  <a:txBody>
                    <a:bodyPr/>
                    <a:lstStyle/>
                    <a:p>
                      <a:pPr algn="l" fontAlgn="b"/>
                      <a:r>
                        <a:rPr lang="es-ES" sz="2000" b="1" i="0" u="none" strike="noStrike" dirty="0">
                          <a:effectLst/>
                          <a:latin typeface="Calibri"/>
                          <a:cs typeface="Calibri"/>
                        </a:rPr>
                        <a:t>P</a:t>
                      </a:r>
                      <a:r>
                        <a:rPr lang="es-ES" sz="2000" b="1" i="0" u="none" strike="noStrike" dirty="0" smtClean="0">
                          <a:effectLst/>
                          <a:latin typeface="Calibri"/>
                          <a:cs typeface="Calibri"/>
                        </a:rPr>
                        <a:t>remios</a:t>
                      </a:r>
                      <a:endParaRPr lang="es-E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b="1" i="0" u="none" strike="noStrike" dirty="0" smtClean="0">
                          <a:effectLst/>
                          <a:latin typeface="Calibri"/>
                          <a:cs typeface="Calibri"/>
                        </a:rPr>
                        <a:t>1.360,00 €</a:t>
                      </a:r>
                      <a:endParaRPr lang="es-E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5775">
                <a:tc>
                  <a:txBody>
                    <a:bodyPr/>
                    <a:lstStyle/>
                    <a:p>
                      <a:pPr algn="l" fontAlgn="b"/>
                      <a:r>
                        <a:rPr lang="es-ES" sz="20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cs typeface="Calibri"/>
                        </a:rPr>
                        <a:t>Subvención AGB al transporte</a:t>
                      </a:r>
                      <a:endParaRPr lang="es-E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b="1" i="0" u="none" strike="noStrike" dirty="0" smtClean="0">
                          <a:effectLst/>
                          <a:latin typeface="Calibri"/>
                          <a:cs typeface="Calibri"/>
                        </a:rPr>
                        <a:t>385,00 €</a:t>
                      </a:r>
                      <a:endParaRPr lang="es-E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5775">
                <a:tc>
                  <a:txBody>
                    <a:bodyPr/>
                    <a:lstStyle/>
                    <a:p>
                      <a:pPr algn="l" fontAlgn="b"/>
                      <a:r>
                        <a:rPr lang="es-ES" sz="2000" b="1" i="0" u="sng" strike="noStrike" dirty="0" smtClean="0">
                          <a:effectLst/>
                          <a:latin typeface="Calibri"/>
                          <a:cs typeface="Calibri"/>
                        </a:rPr>
                        <a:t>Resultado Torneo (Negativo)</a:t>
                      </a:r>
                      <a:endParaRPr lang="es-ES" sz="2000" b="1" i="0" u="sng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b="1" i="0" u="sng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cs typeface="Calibri"/>
                        </a:rPr>
                        <a:t>902,00 €</a:t>
                      </a:r>
                      <a:endParaRPr lang="es-ES" sz="2000" b="1" i="0" u="sng" strike="noStrike" dirty="0">
                        <a:solidFill>
                          <a:srgbClr val="FF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39533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9275" y="351179"/>
            <a:ext cx="8042275" cy="535838"/>
          </a:xfrm>
        </p:spPr>
        <p:txBody>
          <a:bodyPr/>
          <a:lstStyle/>
          <a:p>
            <a:r>
              <a:rPr lang="es-ES" sz="2400" b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ea typeface="Arial" charset="0"/>
                <a:cs typeface="Arial" charset="0"/>
              </a:rPr>
              <a:t>Programa de actividades para el año 2016</a:t>
            </a:r>
            <a:endParaRPr lang="es-ES_tradnl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67599" y="1066800"/>
            <a:ext cx="8421336" cy="5425440"/>
          </a:xfrm>
        </p:spPr>
        <p:txBody>
          <a:bodyPr wrap="square"/>
          <a:lstStyle/>
          <a:p>
            <a:r>
              <a:rPr lang="es-ES_tradnl" sz="1800" b="1" i="1" u="sng" dirty="0" smtClean="0">
                <a:latin typeface="Cambria"/>
                <a:cs typeface="Cambria"/>
              </a:rPr>
              <a:t>Propuesta actividades 2016.</a:t>
            </a:r>
            <a:endParaRPr lang="es-ES" sz="1600" dirty="0" smtClean="0">
              <a:latin typeface="Arial" charset="0"/>
              <a:ea typeface="Arial" charset="0"/>
              <a:cs typeface="Arial" charset="0"/>
            </a:endParaRPr>
          </a:p>
          <a:p>
            <a:pPr marL="0" indent="-259200" algn="just">
              <a:spcBef>
                <a:spcPts val="16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800" dirty="0" smtClean="0">
                <a:latin typeface="Calibri"/>
                <a:ea typeface="Arial" charset="0"/>
                <a:cs typeface="Calibri"/>
              </a:rPr>
              <a:t>Cursos </a:t>
            </a:r>
            <a:r>
              <a:rPr lang="es-ES" sz="1800" dirty="0">
                <a:latin typeface="Calibri"/>
                <a:ea typeface="Arial" charset="0"/>
                <a:cs typeface="Calibri"/>
              </a:rPr>
              <a:t>de </a:t>
            </a:r>
            <a:r>
              <a:rPr lang="es-ES" sz="1800" dirty="0" smtClean="0">
                <a:latin typeface="Calibri"/>
                <a:ea typeface="Arial" charset="0"/>
                <a:cs typeface="Calibri"/>
              </a:rPr>
              <a:t>Bridge para Noveles y Avanzados en Pontevedra</a:t>
            </a:r>
          </a:p>
          <a:p>
            <a:pPr marL="0" indent="-259200" algn="just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800" dirty="0">
                <a:latin typeface="Calibri"/>
                <a:ea typeface="Arial" charset="0"/>
                <a:cs typeface="Calibri"/>
              </a:rPr>
              <a:t>Curso de Bridge para Noveles en La </a:t>
            </a:r>
            <a:r>
              <a:rPr lang="es-ES" sz="1800" dirty="0" smtClean="0">
                <a:latin typeface="Calibri"/>
                <a:ea typeface="Arial" charset="0"/>
                <a:cs typeface="Calibri"/>
              </a:rPr>
              <a:t>Coruña. Real Club Náutico de La Coruña</a:t>
            </a:r>
          </a:p>
          <a:p>
            <a:pPr marL="0" indent="-259200" algn="just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800" dirty="0" smtClean="0">
                <a:latin typeface="Calibri"/>
                <a:ea typeface="Arial" charset="0"/>
                <a:cs typeface="Calibri"/>
              </a:rPr>
              <a:t>Organización </a:t>
            </a:r>
            <a:r>
              <a:rPr lang="es-ES" sz="1800" dirty="0">
                <a:latin typeface="Calibri"/>
                <a:ea typeface="Arial" charset="0"/>
                <a:cs typeface="Calibri"/>
              </a:rPr>
              <a:t>del </a:t>
            </a:r>
            <a:r>
              <a:rPr lang="es-ES" sz="1800" dirty="0" smtClean="0">
                <a:latin typeface="Calibri"/>
                <a:ea typeface="Arial" charset="0"/>
                <a:cs typeface="Calibri"/>
              </a:rPr>
              <a:t>V </a:t>
            </a:r>
            <a:r>
              <a:rPr lang="es-ES" sz="1800" dirty="0">
                <a:latin typeface="Calibri"/>
                <a:ea typeface="Arial" charset="0"/>
                <a:cs typeface="Calibri"/>
              </a:rPr>
              <a:t>Torneo de la AGB (Open de Galicia), en el </a:t>
            </a:r>
            <a:r>
              <a:rPr lang="es-ES" sz="1800" dirty="0" smtClean="0">
                <a:latin typeface="Calibri"/>
                <a:ea typeface="Arial" charset="0"/>
                <a:cs typeface="Calibri"/>
              </a:rPr>
              <a:t>Real Club Náutico de La Coruña</a:t>
            </a:r>
            <a:endParaRPr lang="es-ES" sz="1800" dirty="0">
              <a:latin typeface="Calibri"/>
              <a:ea typeface="Arial" charset="0"/>
              <a:cs typeface="Calibri"/>
            </a:endParaRPr>
          </a:p>
          <a:p>
            <a:pPr marL="0" indent="-259200" algn="just" eaLnBrk="1" hangingPunct="1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800" dirty="0">
                <a:latin typeface="Calibri"/>
                <a:ea typeface="Arial" charset="0"/>
                <a:cs typeface="Calibri"/>
              </a:rPr>
              <a:t>Organización del Campeonato de España de Equipos Open (Zonal de Galicia), </a:t>
            </a:r>
            <a:r>
              <a:rPr lang="es-ES" sz="1800" dirty="0" smtClean="0">
                <a:latin typeface="Calibri"/>
                <a:ea typeface="Arial" charset="0"/>
                <a:cs typeface="Calibri"/>
              </a:rPr>
              <a:t>en el </a:t>
            </a:r>
            <a:r>
              <a:rPr lang="es-ES" sz="1800" dirty="0">
                <a:latin typeface="Calibri"/>
                <a:ea typeface="Arial" charset="0"/>
                <a:cs typeface="Calibri"/>
              </a:rPr>
              <a:t>Real Club </a:t>
            </a:r>
            <a:r>
              <a:rPr lang="es-ES" sz="1800" dirty="0" smtClean="0">
                <a:latin typeface="Calibri"/>
                <a:ea typeface="Arial" charset="0"/>
                <a:cs typeface="Calibri"/>
              </a:rPr>
              <a:t>de Golf </a:t>
            </a:r>
            <a:r>
              <a:rPr lang="es-ES" sz="1800" dirty="0">
                <a:latin typeface="Calibri"/>
                <a:ea typeface="Arial" charset="0"/>
                <a:cs typeface="Calibri"/>
              </a:rPr>
              <a:t>de La Coruña.</a:t>
            </a:r>
          </a:p>
          <a:p>
            <a:pPr marL="0" indent="-259200" algn="just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800" dirty="0" smtClean="0">
                <a:latin typeface="Calibri"/>
                <a:ea typeface="Arial" charset="0"/>
                <a:cs typeface="Calibri"/>
              </a:rPr>
              <a:t>Organización de Torneo en Monforte en honor de Remedios Nóvoa</a:t>
            </a:r>
            <a:endParaRPr lang="es-ES" sz="1800" dirty="0">
              <a:latin typeface="Calibri"/>
              <a:ea typeface="Arial" charset="0"/>
              <a:cs typeface="Calibri"/>
            </a:endParaRPr>
          </a:p>
          <a:p>
            <a:pPr marL="0" indent="-259200" algn="just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800" dirty="0">
                <a:latin typeface="Calibri"/>
                <a:ea typeface="Arial" charset="0"/>
                <a:cs typeface="Calibri"/>
              </a:rPr>
              <a:t>Colaboración con el Torneo </a:t>
            </a:r>
            <a:r>
              <a:rPr lang="es-ES" sz="1800" dirty="0" smtClean="0">
                <a:latin typeface="Calibri"/>
                <a:ea typeface="Arial" charset="0"/>
                <a:cs typeface="Calibri"/>
              </a:rPr>
              <a:t>Benéfico AECC </a:t>
            </a:r>
            <a:r>
              <a:rPr lang="es-ES" sz="1800" dirty="0">
                <a:latin typeface="Calibri"/>
                <a:ea typeface="Arial" charset="0"/>
                <a:cs typeface="Calibri"/>
              </a:rPr>
              <a:t>en Santiago</a:t>
            </a:r>
          </a:p>
          <a:p>
            <a:pPr marL="0" indent="-259200" algn="just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800" dirty="0">
                <a:latin typeface="Calibri"/>
                <a:ea typeface="Arial" charset="0"/>
                <a:cs typeface="Calibri"/>
              </a:rPr>
              <a:t>Colaboración con el Torneo de Verano de </a:t>
            </a:r>
            <a:r>
              <a:rPr lang="es-ES" sz="1800" dirty="0" err="1">
                <a:latin typeface="Calibri"/>
                <a:ea typeface="Arial" charset="0"/>
                <a:cs typeface="Calibri"/>
              </a:rPr>
              <a:t>Portosín</a:t>
            </a:r>
            <a:endParaRPr lang="es-ES" sz="1800" dirty="0">
              <a:latin typeface="Calibri"/>
              <a:ea typeface="Arial" charset="0"/>
              <a:cs typeface="Calibri"/>
            </a:endParaRPr>
          </a:p>
          <a:p>
            <a:pPr marL="0" indent="-259200" algn="just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800" dirty="0">
                <a:latin typeface="Calibri"/>
                <a:ea typeface="Arial" charset="0"/>
                <a:cs typeface="Calibri"/>
              </a:rPr>
              <a:t>Web de la AGB. </a:t>
            </a:r>
            <a:r>
              <a:rPr lang="es-ES" sz="1800" dirty="0">
                <a:latin typeface="Calibri"/>
                <a:ea typeface="Arial" charset="0"/>
                <a:cs typeface="Calibri"/>
                <a:hlinkClick r:id="rId2"/>
              </a:rPr>
              <a:t>www.agbridge.es</a:t>
            </a:r>
            <a:r>
              <a:rPr lang="es-ES" sz="1800" dirty="0">
                <a:latin typeface="Calibri"/>
                <a:ea typeface="Arial" charset="0"/>
                <a:cs typeface="Calibri"/>
              </a:rPr>
              <a:t> y actividad del Grupo de comunicación de la AGB en Facebook</a:t>
            </a:r>
            <a:r>
              <a:rPr lang="es-ES" sz="1800" dirty="0" smtClean="0">
                <a:latin typeface="Calibri"/>
                <a:ea typeface="Arial" charset="0"/>
                <a:cs typeface="Calibri"/>
              </a:rPr>
              <a:t>.</a:t>
            </a:r>
            <a:endParaRPr lang="es-ES" sz="1800" dirty="0">
              <a:latin typeface="Calibri"/>
              <a:ea typeface="Arial" charset="0"/>
              <a:cs typeface="Calibri"/>
            </a:endParaRPr>
          </a:p>
          <a:p>
            <a:pPr marL="0" indent="-259200" algn="just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800" dirty="0">
                <a:latin typeface="Calibri"/>
                <a:ea typeface="Arial" charset="0"/>
                <a:cs typeface="Calibri"/>
              </a:rPr>
              <a:t>Organización </a:t>
            </a:r>
            <a:r>
              <a:rPr lang="es-ES" sz="1800" dirty="0" smtClean="0">
                <a:latin typeface="Calibri"/>
                <a:ea typeface="Arial" charset="0"/>
                <a:cs typeface="Calibri"/>
              </a:rPr>
              <a:t>IV </a:t>
            </a:r>
            <a:r>
              <a:rPr lang="es-ES" sz="1800" dirty="0">
                <a:latin typeface="Calibri"/>
                <a:ea typeface="Arial" charset="0"/>
                <a:cs typeface="Calibri"/>
              </a:rPr>
              <a:t>Torneo Equipos Open de Galicia </a:t>
            </a:r>
            <a:r>
              <a:rPr lang="es-ES" sz="1800" dirty="0" smtClean="0">
                <a:latin typeface="Calibri"/>
                <a:ea typeface="Arial" charset="0"/>
                <a:cs typeface="Calibri"/>
              </a:rPr>
              <a:t>2016-2017</a:t>
            </a:r>
          </a:p>
          <a:p>
            <a:pPr marL="0" indent="-259200" algn="just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800" dirty="0" smtClean="0">
                <a:latin typeface="Calibri"/>
                <a:ea typeface="Arial" charset="0"/>
                <a:cs typeface="Calibri"/>
              </a:rPr>
              <a:t>Ayudas para actualización hardware / software en algunas Delegaciones</a:t>
            </a:r>
          </a:p>
          <a:p>
            <a:pPr marL="0" indent="-259200" algn="just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endParaRPr lang="es-ES" sz="1600" dirty="0">
              <a:latin typeface="Arial" charset="0"/>
              <a:ea typeface="Arial" charset="0"/>
              <a:cs typeface="Arial" charset="0"/>
            </a:endParaRPr>
          </a:p>
          <a:p>
            <a:pPr marL="0" indent="-259200" algn="just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endParaRPr lang="es-ES" sz="1600" dirty="0">
              <a:latin typeface="Arial" charset="0"/>
              <a:ea typeface="Arial" charset="0"/>
              <a:cs typeface="Arial" charset="0"/>
            </a:endParaRPr>
          </a:p>
          <a:p>
            <a:pPr marL="0" indent="-259200" algn="just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endParaRPr lang="es-ES" sz="1600" dirty="0">
              <a:latin typeface="Arial" charset="0"/>
              <a:ea typeface="Arial" charset="0"/>
              <a:cs typeface="Arial" charset="0"/>
            </a:endParaRPr>
          </a:p>
          <a:p>
            <a:pPr marL="0" indent="0" algn="just" eaLnBrk="1" hangingPunct="1">
              <a:spcBef>
                <a:spcPts val="1200"/>
              </a:spcBef>
              <a:buClr>
                <a:srgbClr val="800000"/>
              </a:buClr>
              <a:buSzPct val="100000"/>
              <a:buNone/>
            </a:pPr>
            <a:endParaRPr lang="es-ES" sz="1600" dirty="0">
              <a:latin typeface="Arial" charset="0"/>
              <a:ea typeface="Arial" charset="0"/>
              <a:cs typeface="Arial" charset="0"/>
            </a:endParaRPr>
          </a:p>
          <a:p>
            <a:pPr marL="0" indent="-259200" algn="just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endParaRPr lang="es-ES" sz="1600" dirty="0" smtClean="0">
              <a:latin typeface="Arial" charset="0"/>
              <a:ea typeface="Arial" charset="0"/>
              <a:cs typeface="Arial" charset="0"/>
            </a:endParaRPr>
          </a:p>
          <a:p>
            <a:pPr marL="0" indent="-259200" algn="just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endParaRPr lang="es-ES" sz="1600" dirty="0" smtClean="0">
              <a:latin typeface="Arial" charset="0"/>
              <a:ea typeface="Arial" charset="0"/>
              <a:cs typeface="Arial" charset="0"/>
            </a:endParaRPr>
          </a:p>
          <a:p>
            <a:pPr marL="0" indent="0" algn="just" eaLnBrk="1" hangingPunct="1">
              <a:spcBef>
                <a:spcPts val="1200"/>
              </a:spcBef>
              <a:buClr>
                <a:srgbClr val="800000"/>
              </a:buClr>
              <a:buSzPct val="100000"/>
              <a:buNone/>
            </a:pPr>
            <a:endParaRPr lang="es-ES" sz="1600" dirty="0">
              <a:latin typeface="Arial" charset="0"/>
              <a:ea typeface="Arial" charset="0"/>
              <a:cs typeface="Arial" charset="0"/>
            </a:endParaRPr>
          </a:p>
          <a:p>
            <a:pPr marL="0" indent="0" algn="just" eaLnBrk="1" hangingPunct="1">
              <a:spcBef>
                <a:spcPts val="1200"/>
              </a:spcBef>
              <a:buClr>
                <a:srgbClr val="800000"/>
              </a:buClr>
              <a:buSzPct val="100000"/>
              <a:buNone/>
            </a:pPr>
            <a:endParaRPr lang="es-ES" sz="1600" dirty="0" smtClean="0">
              <a:latin typeface="Arial" charset="0"/>
              <a:ea typeface="Arial" charset="0"/>
              <a:cs typeface="Arial" charset="0"/>
            </a:endParaRPr>
          </a:p>
          <a:p>
            <a:pPr marL="0" algn="just" eaLnBrk="1" hangingPunct="1">
              <a:spcBef>
                <a:spcPts val="600"/>
              </a:spcBef>
            </a:pPr>
            <a:endParaRPr lang="es-ES" sz="1600" dirty="0" smtClean="0">
              <a:latin typeface="Arial"/>
              <a:ea typeface="Arial" charset="0"/>
              <a:cs typeface="Arial"/>
            </a:endParaRPr>
          </a:p>
          <a:p>
            <a:endParaRPr lang="es-ES_tradnl" sz="2800" b="1" dirty="0">
              <a:latin typeface="Cambria"/>
              <a:cs typeface="Cambri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9275" y="436994"/>
            <a:ext cx="8042275" cy="484690"/>
          </a:xfrm>
        </p:spPr>
        <p:txBody>
          <a:bodyPr/>
          <a:lstStyle/>
          <a:p>
            <a:r>
              <a:rPr lang="es-ES" sz="2400" b="1" u="sng" dirty="0" smtClean="0">
                <a:solidFill>
                  <a:srgbClr val="000000"/>
                </a:solidFill>
                <a:latin typeface="Arial"/>
                <a:cs typeface="Arial"/>
              </a:rPr>
              <a:t>Presupuesto para el año 2016</a:t>
            </a:r>
            <a:endParaRPr lang="es-ES" sz="2400" b="1" u="sng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49275" y="1432560"/>
            <a:ext cx="8042275" cy="4511040"/>
          </a:xfrm>
        </p:spPr>
        <p:txBody>
          <a:bodyPr/>
          <a:lstStyle/>
          <a:p>
            <a:r>
              <a:rPr lang="es-ES_tradnl" sz="1800" b="1" i="1" dirty="0" smtClean="0">
                <a:latin typeface="Cambria"/>
                <a:cs typeface="Cambria"/>
              </a:rPr>
              <a:t>La propuesta del Presupuesto econ</a:t>
            </a:r>
            <a:r>
              <a:rPr lang="es-ES_tradnl" sz="1800" b="1" i="1" dirty="0" smtClean="0">
                <a:latin typeface="Cambria"/>
                <a:cs typeface="Cambria"/>
              </a:rPr>
              <a:t>ómico para el año 2016, se incluye en documento anexo</a:t>
            </a:r>
            <a:r>
              <a:rPr lang="es-ES_tradnl" sz="2000" b="1" i="1" dirty="0" smtClean="0">
                <a:latin typeface="Cambria"/>
                <a:cs typeface="Cambria"/>
              </a:rPr>
              <a:t>.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2024099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ítulo 1"/>
          <p:cNvSpPr>
            <a:spLocks noGrp="1"/>
          </p:cNvSpPr>
          <p:nvPr>
            <p:ph type="title"/>
          </p:nvPr>
        </p:nvSpPr>
        <p:spPr>
          <a:xfrm>
            <a:off x="251027" y="614865"/>
            <a:ext cx="8697320" cy="4557120"/>
          </a:xfrm>
        </p:spPr>
        <p:txBody>
          <a:bodyPr wrap="square"/>
          <a:lstStyle/>
          <a:p>
            <a:pPr>
              <a:spcAft>
                <a:spcPts val="1800"/>
              </a:spcAft>
            </a:pPr>
            <a:r>
              <a:rPr lang="es-ES" sz="4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ahoma" charset="0"/>
                <a:ea typeface="Arial" charset="0"/>
                <a:cs typeface="Arial" charset="0"/>
              </a:rPr>
              <a:t>Asociación Gallega de Bridge</a:t>
            </a:r>
            <a:br>
              <a:rPr lang="es-ES" sz="4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ahoma" charset="0"/>
                <a:ea typeface="Arial" charset="0"/>
                <a:cs typeface="Arial" charset="0"/>
              </a:rPr>
            </a:br>
            <a:r>
              <a:rPr lang="es-ES" sz="4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ahoma" charset="0"/>
                <a:ea typeface="Arial" charset="0"/>
                <a:cs typeface="Arial" charset="0"/>
              </a:rPr>
              <a:t>AGB</a:t>
            </a:r>
            <a:r>
              <a:rPr lang="es-ES" b="1" dirty="0" smtClean="0">
                <a:latin typeface="Tahoma" charset="0"/>
                <a:ea typeface="Arial" charset="0"/>
                <a:cs typeface="Arial" charset="0"/>
              </a:rPr>
              <a:t/>
            </a:r>
            <a:br>
              <a:rPr lang="es-ES" b="1" dirty="0" smtClean="0">
                <a:latin typeface="Tahoma" charset="0"/>
                <a:ea typeface="Arial" charset="0"/>
                <a:cs typeface="Arial" charset="0"/>
              </a:rPr>
            </a:br>
            <a:r>
              <a:rPr lang="es-ES" b="1" dirty="0" smtClean="0">
                <a:latin typeface="Tahoma" charset="0"/>
                <a:ea typeface="Arial" charset="0"/>
                <a:cs typeface="Arial" charset="0"/>
              </a:rPr>
              <a:t/>
            </a:r>
            <a:br>
              <a:rPr lang="es-ES" b="1" dirty="0" smtClean="0">
                <a:latin typeface="Tahoma" charset="0"/>
                <a:ea typeface="Arial" charset="0"/>
                <a:cs typeface="Arial" charset="0"/>
              </a:rPr>
            </a:br>
            <a:r>
              <a:rPr lang="es-ES" sz="3200" b="1" i="1" dirty="0" smtClean="0">
                <a:solidFill>
                  <a:srgbClr val="800000"/>
                </a:solidFill>
                <a:latin typeface="Cambria"/>
                <a:ea typeface="Arial" charset="0"/>
                <a:cs typeface="Cambria"/>
              </a:rPr>
              <a:t>Asamblea General Ordinaria 2016</a:t>
            </a:r>
            <a:r>
              <a:rPr lang="es-ES" b="1" dirty="0" smtClean="0">
                <a:latin typeface="Tahoma" charset="0"/>
                <a:ea typeface="Arial" charset="0"/>
                <a:cs typeface="Arial" charset="0"/>
              </a:rPr>
              <a:t/>
            </a:r>
            <a:br>
              <a:rPr lang="es-ES" b="1" dirty="0" smtClean="0">
                <a:latin typeface="Tahoma" charset="0"/>
                <a:ea typeface="Arial" charset="0"/>
                <a:cs typeface="Arial" charset="0"/>
              </a:rPr>
            </a:br>
            <a:endParaRPr lang="es-ES_tradnl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9275" y="342711"/>
            <a:ext cx="8042275" cy="773618"/>
          </a:xfrm>
        </p:spPr>
        <p:txBody>
          <a:bodyPr/>
          <a:lstStyle/>
          <a:p>
            <a:r>
              <a:rPr lang="es-ES" sz="3200" b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</a:rPr>
              <a:t>Orden del día</a:t>
            </a:r>
            <a:endParaRPr lang="es-ES_tradnl" sz="3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72128" y="1411163"/>
            <a:ext cx="8647617" cy="4717316"/>
          </a:xfrm>
        </p:spPr>
        <p:txBody>
          <a:bodyPr/>
          <a:lstStyle/>
          <a:p>
            <a:pPr algn="just" eaLnBrk="1" hangingPunct="1">
              <a:spcBef>
                <a:spcPts val="2975"/>
              </a:spcBef>
              <a:buClr>
                <a:srgbClr val="800000"/>
              </a:buClr>
              <a:buSzPct val="100000"/>
              <a:buFont typeface="Wingdings" charset="2"/>
              <a:buChar char=""/>
            </a:pPr>
            <a:r>
              <a:rPr lang="es-ES" sz="2000" b="1" dirty="0" smtClean="0">
                <a:latin typeface="Arial" charset="0"/>
                <a:ea typeface="Arial" charset="0"/>
                <a:cs typeface="Arial" charset="0"/>
              </a:rPr>
              <a:t>Lectura y aprobación, si procede, del Acta de la reunión anterior.</a:t>
            </a:r>
          </a:p>
          <a:p>
            <a:pPr algn="just" eaLnBrk="1" hangingPunct="1">
              <a:spcBef>
                <a:spcPts val="2975"/>
              </a:spcBef>
              <a:buClr>
                <a:srgbClr val="800000"/>
              </a:buClr>
              <a:buSzPct val="100000"/>
              <a:buFont typeface="Wingdings" charset="2"/>
              <a:buChar char=""/>
            </a:pPr>
            <a:r>
              <a:rPr lang="es-ES" sz="2000" b="1" dirty="0" smtClean="0">
                <a:latin typeface="Arial" charset="0"/>
                <a:ea typeface="Arial" charset="0"/>
                <a:cs typeface="Arial" charset="0"/>
              </a:rPr>
              <a:t>Informe del Presidente. Memoria de gestión anual 2015.</a:t>
            </a:r>
          </a:p>
          <a:p>
            <a:pPr algn="just" eaLnBrk="1" hangingPunct="1">
              <a:spcBef>
                <a:spcPts val="2975"/>
              </a:spcBef>
              <a:buClr>
                <a:srgbClr val="800000"/>
              </a:buClr>
              <a:buSzPct val="100000"/>
              <a:buFont typeface="Wingdings" charset="2"/>
              <a:buChar char=""/>
            </a:pPr>
            <a:r>
              <a:rPr lang="es-ES" sz="2000" b="1" dirty="0" smtClean="0">
                <a:latin typeface="Arial" charset="0"/>
                <a:ea typeface="Arial" charset="0"/>
                <a:cs typeface="Arial" charset="0"/>
              </a:rPr>
              <a:t>Examen y aprobación, si procede, de las Cuentas anuales ejercicio 2015.</a:t>
            </a:r>
          </a:p>
          <a:p>
            <a:pPr algn="just" eaLnBrk="1" hangingPunct="1">
              <a:spcBef>
                <a:spcPts val="2975"/>
              </a:spcBef>
              <a:buClr>
                <a:srgbClr val="800000"/>
              </a:buClr>
              <a:buSzPct val="100000"/>
              <a:buFont typeface="Wingdings" charset="2"/>
              <a:buChar char=""/>
            </a:pPr>
            <a:r>
              <a:rPr lang="es-ES" sz="2000" b="1" dirty="0" smtClean="0">
                <a:latin typeface="Arial" charset="0"/>
                <a:ea typeface="Arial" charset="0"/>
                <a:cs typeface="Arial" charset="0"/>
              </a:rPr>
              <a:t>Programa de actividades para el año 2016.</a:t>
            </a:r>
          </a:p>
          <a:p>
            <a:pPr algn="just" eaLnBrk="1" hangingPunct="1">
              <a:spcBef>
                <a:spcPts val="2975"/>
              </a:spcBef>
              <a:buClr>
                <a:srgbClr val="800000"/>
              </a:buClr>
              <a:buSzPct val="100000"/>
              <a:buFont typeface="Wingdings" charset="2"/>
              <a:buChar char=""/>
            </a:pPr>
            <a:r>
              <a:rPr lang="es-ES" sz="2000" b="1" dirty="0" smtClean="0">
                <a:latin typeface="Arial" charset="0"/>
                <a:ea typeface="Arial" charset="0"/>
                <a:cs typeface="Arial" charset="0"/>
              </a:rPr>
              <a:t>Propuesta del Presupuesto de Ingresos y Gastos para el año 2016.</a:t>
            </a:r>
          </a:p>
          <a:p>
            <a:pPr algn="just" eaLnBrk="1" hangingPunct="1">
              <a:spcBef>
                <a:spcPts val="2975"/>
              </a:spcBef>
              <a:buClr>
                <a:srgbClr val="800000"/>
              </a:buClr>
              <a:buSzPct val="100000"/>
              <a:buFont typeface="Wingdings" charset="2"/>
              <a:buChar char=""/>
            </a:pPr>
            <a:r>
              <a:rPr lang="es-ES" sz="2000" b="1" dirty="0" smtClean="0">
                <a:latin typeface="Arial" charset="0"/>
                <a:ea typeface="Arial" charset="0"/>
                <a:cs typeface="Arial" charset="0"/>
              </a:rPr>
              <a:t>Ruegos y preguntas.</a:t>
            </a:r>
            <a:endParaRPr lang="es-ES_tradnl" sz="2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9275" y="383974"/>
            <a:ext cx="8042275" cy="1060651"/>
          </a:xfrm>
        </p:spPr>
        <p:txBody>
          <a:bodyPr/>
          <a:lstStyle/>
          <a:p>
            <a:r>
              <a:rPr lang="es-ES" sz="2400" b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ea typeface="Arial" charset="0"/>
                <a:cs typeface="Arial" charset="0"/>
              </a:rPr>
              <a:t>Lectura y aprobación, si procede, del Acta de la Asamblea anterior</a:t>
            </a:r>
            <a:endParaRPr lang="es-ES_tradnl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49275" y="1890334"/>
            <a:ext cx="8042275" cy="4053266"/>
          </a:xfrm>
        </p:spPr>
        <p:txBody>
          <a:bodyPr/>
          <a:lstStyle/>
          <a:p>
            <a:pPr algn="just"/>
            <a:r>
              <a:rPr lang="es-ES_tradnl" sz="1600" b="1" i="1" dirty="0" smtClean="0">
                <a:latin typeface="Cambria"/>
                <a:cs typeface="Cambria"/>
              </a:rPr>
              <a:t>El texto del Acta de la Asamblea del 2015, se </a:t>
            </a:r>
            <a:r>
              <a:rPr lang="es-ES_tradnl" sz="1600" b="1" i="1" dirty="0" smtClean="0">
                <a:latin typeface="Cambria"/>
                <a:cs typeface="Cambria"/>
              </a:rPr>
              <a:t>expondrá, </a:t>
            </a:r>
            <a:r>
              <a:rPr lang="es-ES_tradnl" sz="1600" b="1" i="1" dirty="0" smtClean="0">
                <a:latin typeface="Cambria"/>
                <a:cs typeface="Cambria"/>
              </a:rPr>
              <a:t>en documento independiente, en formato PDF.</a:t>
            </a:r>
            <a:endParaRPr lang="es-ES_tradnl" sz="1600" b="1" i="1" dirty="0">
              <a:latin typeface="Cambria"/>
              <a:cs typeface="Cambri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9275" y="476232"/>
            <a:ext cx="8042275" cy="542802"/>
          </a:xfrm>
        </p:spPr>
        <p:txBody>
          <a:bodyPr/>
          <a:lstStyle/>
          <a:p>
            <a:r>
              <a:rPr lang="es-ES" sz="2400" b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ea typeface="Arial" charset="0"/>
                <a:cs typeface="Arial" charset="0"/>
              </a:rPr>
              <a:t>Informe del Presidente</a:t>
            </a:r>
            <a:endParaRPr lang="es-ES_tradnl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49275" y="1373446"/>
            <a:ext cx="8042275" cy="4755372"/>
          </a:xfrm>
        </p:spPr>
        <p:txBody>
          <a:bodyPr wrap="square"/>
          <a:lstStyle/>
          <a:p>
            <a:r>
              <a:rPr lang="es-ES_tradnl" sz="1800" b="1" i="1" u="sng" dirty="0" smtClean="0">
                <a:latin typeface="Cambria"/>
                <a:cs typeface="Cambria"/>
              </a:rPr>
              <a:t>Memoria de Gestión anual 2015. Resumen de actuaciones de la AGB.</a:t>
            </a:r>
            <a:endParaRPr lang="es-ES" sz="1600" dirty="0" smtClean="0">
              <a:latin typeface="Arial"/>
              <a:ea typeface="Arial" charset="0"/>
              <a:cs typeface="Arial"/>
            </a:endParaRPr>
          </a:p>
          <a:p>
            <a:pPr marL="0" indent="-259200" algn="just" eaLnBrk="1" hangingPunct="1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endParaRPr lang="es-ES" sz="1600" dirty="0" smtClean="0">
              <a:latin typeface="Arial"/>
              <a:ea typeface="Arial" charset="0"/>
              <a:cs typeface="Arial"/>
            </a:endParaRPr>
          </a:p>
          <a:p>
            <a:pPr marL="0" indent="-259200" algn="just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800" dirty="0" smtClean="0">
                <a:latin typeface="Calibri"/>
                <a:ea typeface="Arial" charset="0"/>
                <a:cs typeface="Calibri"/>
              </a:rPr>
              <a:t>Curso de promoción del Bridge en el </a:t>
            </a:r>
            <a:r>
              <a:rPr lang="es-ES" sz="1800" dirty="0" err="1" smtClean="0">
                <a:latin typeface="Calibri"/>
                <a:ea typeface="Arial" charset="0"/>
                <a:cs typeface="Calibri"/>
              </a:rPr>
              <a:t>Sporting</a:t>
            </a:r>
            <a:r>
              <a:rPr lang="es-ES" sz="1800" dirty="0" smtClean="0">
                <a:latin typeface="Calibri"/>
                <a:ea typeface="Arial" charset="0"/>
                <a:cs typeface="Calibri"/>
              </a:rPr>
              <a:t> </a:t>
            </a:r>
            <a:r>
              <a:rPr lang="es-ES" sz="1800" dirty="0">
                <a:latin typeface="Calibri"/>
                <a:ea typeface="Arial" charset="0"/>
                <a:cs typeface="Calibri"/>
              </a:rPr>
              <a:t>Club Casino de La </a:t>
            </a:r>
            <a:r>
              <a:rPr lang="es-ES" sz="1800" dirty="0" smtClean="0">
                <a:latin typeface="Calibri"/>
                <a:ea typeface="Arial" charset="0"/>
                <a:cs typeface="Calibri"/>
              </a:rPr>
              <a:t>Coruña</a:t>
            </a:r>
          </a:p>
          <a:p>
            <a:pPr marL="0" indent="-259200" algn="just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800" dirty="0" smtClean="0">
                <a:latin typeface="Calibri"/>
                <a:ea typeface="Arial" charset="0"/>
                <a:cs typeface="Calibri"/>
              </a:rPr>
              <a:t>Curso de Bridge en Pontevedra</a:t>
            </a:r>
          </a:p>
          <a:p>
            <a:pPr marL="0" indent="-259200" algn="just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800" dirty="0" smtClean="0">
                <a:latin typeface="Calibri"/>
                <a:ea typeface="Arial" charset="0"/>
                <a:cs typeface="Calibri"/>
              </a:rPr>
              <a:t>Convocatoria de Elecciones a la Presidencia de la AGB</a:t>
            </a:r>
          </a:p>
          <a:p>
            <a:pPr marL="0" indent="-259200" algn="just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800" dirty="0">
                <a:latin typeface="Calibri"/>
                <a:ea typeface="Arial" charset="0"/>
                <a:cs typeface="Calibri"/>
              </a:rPr>
              <a:t>Organización del IV Torneo de la AGB (Open de Galicia), en el </a:t>
            </a:r>
            <a:r>
              <a:rPr lang="es-ES" sz="1800" dirty="0" smtClean="0">
                <a:latin typeface="Calibri"/>
                <a:ea typeface="Arial" charset="0"/>
                <a:cs typeface="Calibri"/>
              </a:rPr>
              <a:t>Casino Ferrolano</a:t>
            </a:r>
            <a:endParaRPr lang="es-ES" sz="1800" dirty="0">
              <a:latin typeface="Calibri"/>
              <a:ea typeface="Arial" charset="0"/>
              <a:cs typeface="Calibri"/>
            </a:endParaRPr>
          </a:p>
          <a:p>
            <a:pPr marL="0" indent="-259200" algn="just" eaLnBrk="1" hangingPunct="1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800" dirty="0">
                <a:latin typeface="Calibri"/>
                <a:ea typeface="Arial" charset="0"/>
                <a:cs typeface="Calibri"/>
              </a:rPr>
              <a:t>Organización del Campeonato de España de Equipos Open (Zonal de Galicia), en el Real Club Náutico de La Coruña</a:t>
            </a:r>
            <a:r>
              <a:rPr lang="es-ES" sz="1800" dirty="0" smtClean="0">
                <a:latin typeface="Calibri"/>
                <a:ea typeface="Arial" charset="0"/>
                <a:cs typeface="Calibri"/>
              </a:rPr>
              <a:t>.</a:t>
            </a:r>
          </a:p>
          <a:p>
            <a:pPr marL="0" indent="-259200" algn="just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800" dirty="0" smtClean="0">
                <a:latin typeface="Calibri"/>
                <a:ea typeface="Arial" charset="0"/>
                <a:cs typeface="Calibri"/>
              </a:rPr>
              <a:t>Colaboración con el Torneo de Verano de </a:t>
            </a:r>
            <a:r>
              <a:rPr lang="es-ES" sz="1800" dirty="0" err="1" smtClean="0">
                <a:latin typeface="Calibri"/>
                <a:ea typeface="Arial" charset="0"/>
                <a:cs typeface="Calibri"/>
              </a:rPr>
              <a:t>Portosín</a:t>
            </a:r>
            <a:endParaRPr lang="es-ES" sz="1800" dirty="0" smtClean="0">
              <a:latin typeface="Calibri"/>
              <a:ea typeface="Arial" charset="0"/>
              <a:cs typeface="Calibri"/>
            </a:endParaRPr>
          </a:p>
          <a:p>
            <a:pPr marL="0" indent="-259200" algn="just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800" dirty="0" smtClean="0">
                <a:latin typeface="Calibri"/>
                <a:ea typeface="Arial" charset="0"/>
                <a:cs typeface="Calibri"/>
              </a:rPr>
              <a:t>Web de la AGB. </a:t>
            </a:r>
            <a:r>
              <a:rPr lang="es-ES" sz="1800" dirty="0" smtClean="0">
                <a:latin typeface="Calibri"/>
                <a:ea typeface="Arial" charset="0"/>
                <a:cs typeface="Calibri"/>
                <a:hlinkClick r:id="rId2"/>
              </a:rPr>
              <a:t>www.agbridge.es</a:t>
            </a:r>
            <a:r>
              <a:rPr lang="es-ES" sz="1800" dirty="0" smtClean="0">
                <a:latin typeface="Calibri"/>
                <a:ea typeface="Arial" charset="0"/>
                <a:cs typeface="Calibri"/>
              </a:rPr>
              <a:t> y actividad del Grupo de comunicación de la AGB en Facebook.</a:t>
            </a:r>
          </a:p>
          <a:p>
            <a:pPr marL="0" indent="-259200" algn="just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800" dirty="0" smtClean="0">
                <a:latin typeface="Calibri"/>
                <a:ea typeface="Arial" charset="0"/>
                <a:cs typeface="Calibri"/>
              </a:rPr>
              <a:t>Organización III Torneo Equipos Open de Galicia 2015-2016</a:t>
            </a:r>
          </a:p>
          <a:p>
            <a:pPr marL="0" indent="-259200" algn="just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endParaRPr lang="es-ES" sz="1600" dirty="0" smtClean="0">
              <a:latin typeface="Arial" charset="0"/>
              <a:ea typeface="Arial" charset="0"/>
              <a:cs typeface="Arial" charset="0"/>
            </a:endParaRPr>
          </a:p>
          <a:p>
            <a:pPr marL="0" algn="just" eaLnBrk="1" hangingPunct="1">
              <a:spcBef>
                <a:spcPts val="600"/>
              </a:spcBef>
            </a:pPr>
            <a:endParaRPr lang="es-ES" sz="1600" dirty="0" smtClean="0">
              <a:latin typeface="Arial"/>
              <a:ea typeface="Arial" charset="0"/>
              <a:cs typeface="Arial"/>
            </a:endParaRPr>
          </a:p>
          <a:p>
            <a:endParaRPr lang="es-ES_tradnl" sz="2800" b="1" dirty="0">
              <a:latin typeface="Cambria"/>
              <a:cs typeface="Cambri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9275" y="354438"/>
            <a:ext cx="7911331" cy="620266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s-ES" sz="2400" b="1" u="sng" dirty="0" smtClean="0">
                <a:solidFill>
                  <a:schemeClr val="tx1"/>
                </a:solidFill>
                <a:latin typeface="Arial"/>
                <a:cs typeface="Arial"/>
              </a:rPr>
              <a:t>Convocatoria Elecciones a la Presidencia de la AGB </a:t>
            </a:r>
            <a:r>
              <a:rPr lang="es-ES" sz="2400" b="1" u="sng" dirty="0" smtClean="0">
                <a:latin typeface="Arial"/>
                <a:cs typeface="Arial"/>
              </a:rPr>
              <a:t/>
            </a:r>
            <a:br>
              <a:rPr lang="es-ES" sz="2400" b="1" u="sng" dirty="0" smtClean="0">
                <a:latin typeface="Arial"/>
                <a:cs typeface="Arial"/>
              </a:rPr>
            </a:br>
            <a:endParaRPr lang="es-ES" sz="2000" b="1" i="1" u="sng" dirty="0">
              <a:solidFill>
                <a:srgbClr val="595959"/>
              </a:solidFill>
              <a:latin typeface="Cambria"/>
              <a:cs typeface="Cambria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49275" y="782321"/>
            <a:ext cx="8238590" cy="5577840"/>
          </a:xfrm>
        </p:spPr>
        <p:txBody>
          <a:bodyPr/>
          <a:lstStyle/>
          <a:p>
            <a:pPr marL="0" lvl="0" indent="0" algn="just" eaLnBrk="0" hangingPunct="0">
              <a:spcBef>
                <a:spcPts val="600"/>
              </a:spcBef>
              <a:buClrTx/>
              <a:buSzTx/>
              <a:buNone/>
              <a:tabLst>
                <a:tab pos="457200" algn="l"/>
              </a:tabLst>
            </a:pPr>
            <a:r>
              <a:rPr lang="es-ES" altLang="es-ES" sz="1800" dirty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Finalizado el plazo de presentación </a:t>
            </a:r>
            <a:r>
              <a:rPr lang="es-ES" altLang="es-ES" sz="1800" dirty="0" smtClean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de </a:t>
            </a:r>
            <a:r>
              <a:rPr lang="es-ES" altLang="es-ES" sz="1800" dirty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candidaturas (fecha límite: 15 de Abril de 2015) para </a:t>
            </a:r>
            <a:r>
              <a:rPr lang="es-ES" altLang="es-ES" sz="1800" dirty="0" smtClean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las Elecciones a la </a:t>
            </a:r>
            <a:r>
              <a:rPr lang="es-ES" altLang="es-ES" sz="1800" dirty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Presidencia de la Asociación Gallega de Bridge (A.G.B.), y habiéndose registrado en la sede de la Asociación una sola candidatura, se proclama Presidente de la A.G.B. para los próximos 4 años (período 2015 – 2019), al único candidato presentado,</a:t>
            </a:r>
            <a:r>
              <a:rPr lang="es-ES" altLang="es-ES" sz="1800" b="1" dirty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 </a:t>
            </a:r>
            <a:r>
              <a:rPr lang="es-ES" altLang="es-ES" sz="1800" b="1" i="1" dirty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Manuel Pombo Liria</a:t>
            </a:r>
            <a:r>
              <a:rPr lang="es-ES" altLang="es-ES" sz="1800" dirty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.</a:t>
            </a:r>
            <a:endParaRPr lang="es-ES" altLang="es-ES" sz="1800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0" lvl="0" indent="0" eaLnBrk="0" hangingPunct="0">
              <a:spcBef>
                <a:spcPts val="1200"/>
              </a:spcBef>
              <a:buClrTx/>
              <a:buSzTx/>
              <a:buNone/>
              <a:tabLst>
                <a:tab pos="457200" algn="l"/>
              </a:tabLst>
            </a:pPr>
            <a:r>
              <a:rPr lang="es-ES" altLang="es-ES" sz="1800" b="1" i="1" u="sng" dirty="0" smtClean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Composición </a:t>
            </a:r>
            <a:r>
              <a:rPr lang="es-ES" altLang="es-ES" sz="1800" b="1" i="1" u="sng" dirty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de la </a:t>
            </a:r>
            <a:r>
              <a:rPr lang="es-ES" altLang="es-ES" sz="1800" b="1" i="1" u="sng" dirty="0" smtClean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Junta </a:t>
            </a:r>
            <a:r>
              <a:rPr lang="es-ES" altLang="es-ES" sz="1800" b="1" i="1" u="sng" dirty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Directiva:</a:t>
            </a:r>
            <a:endParaRPr lang="es-ES" altLang="es-ES" sz="1800" b="1" i="1" u="sng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0" lvl="0" indent="0" eaLnBrk="0" hangingPunct="0">
              <a:spcBef>
                <a:spcPts val="400"/>
              </a:spcBef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es-ES" altLang="es-ES" sz="1800" b="1" dirty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Presidente: Manuel Pombo Liria</a:t>
            </a:r>
            <a:endParaRPr lang="es-ES" altLang="es-ES" sz="1800" b="1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0" lvl="0" indent="0" eaLnBrk="0" hangingPunct="0">
              <a:spcBef>
                <a:spcPts val="400"/>
              </a:spcBef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es-ES" altLang="es-ES" sz="1800" b="1" dirty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Vicepresidente: Germán Vázquez-Pimentel Llamas</a:t>
            </a:r>
            <a:endParaRPr lang="es-ES" altLang="es-ES" sz="1800" b="1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0" lvl="0" indent="0" eaLnBrk="0" hangingPunct="0">
              <a:spcBef>
                <a:spcPts val="400"/>
              </a:spcBef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es-ES" altLang="es-ES" sz="1800" b="1" dirty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Secretario: Emilio Santos </a:t>
            </a:r>
            <a:r>
              <a:rPr lang="es-ES" altLang="es-ES" sz="1800" b="1" dirty="0" err="1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Vilariño</a:t>
            </a:r>
            <a:endParaRPr lang="es-ES" altLang="es-ES" sz="1800" b="1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0" lvl="0" indent="0" eaLnBrk="0" hangingPunct="0">
              <a:spcBef>
                <a:spcPts val="400"/>
              </a:spcBef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es-ES" altLang="es-ES" sz="1800" b="1" dirty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Tesorera: Isabel Nóvoa Arechaga</a:t>
            </a:r>
            <a:endParaRPr lang="es-ES" altLang="es-ES" sz="1800" b="1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0" lvl="0" indent="0" eaLnBrk="0" hangingPunct="0">
              <a:spcBef>
                <a:spcPts val="400"/>
              </a:spcBef>
              <a:buClrTx/>
              <a:buSzTx/>
              <a:buNone/>
              <a:tabLst>
                <a:tab pos="457200" algn="l"/>
              </a:tabLst>
            </a:pPr>
            <a:r>
              <a:rPr lang="es-ES" altLang="es-ES" sz="1800" b="1" i="1" u="sng" dirty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Vocales:</a:t>
            </a:r>
            <a:endParaRPr lang="es-ES" altLang="es-ES" sz="1800" b="1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0" lvl="0" indent="0" eaLnBrk="0" hangingPunct="0">
              <a:spcBef>
                <a:spcPts val="400"/>
              </a:spcBef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es-ES" altLang="es-ES" sz="1800" b="1" dirty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Manola García-Cambón Nimo</a:t>
            </a:r>
            <a:endParaRPr lang="es-ES" altLang="es-ES" sz="1800" b="1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0" lvl="0" indent="0" eaLnBrk="0" hangingPunct="0">
              <a:spcBef>
                <a:spcPts val="400"/>
              </a:spcBef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es-ES" altLang="es-ES" sz="1800" b="1" dirty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José García Olivares</a:t>
            </a:r>
            <a:endParaRPr lang="es-ES" altLang="es-ES" sz="1800" b="1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0" lvl="0" indent="0" eaLnBrk="0" hangingPunct="0">
              <a:spcBef>
                <a:spcPts val="400"/>
              </a:spcBef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es-ES" altLang="es-ES" sz="1800" b="1" dirty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Miguel Cuervo Gómez</a:t>
            </a:r>
            <a:endParaRPr lang="es-ES" altLang="es-ES" sz="1800" b="1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0" lvl="0" indent="0" eaLnBrk="0" hangingPunct="0">
              <a:spcBef>
                <a:spcPts val="400"/>
              </a:spcBef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es-ES" altLang="es-ES" sz="1800" b="1" dirty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María Trinidad Barreiro Carrasco</a:t>
            </a:r>
            <a:endParaRPr lang="es-ES" altLang="es-ES" sz="1800" b="1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0" lvl="0" indent="0" eaLnBrk="0" hangingPunct="0">
              <a:spcBef>
                <a:spcPts val="400"/>
              </a:spcBef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es-ES" altLang="es-ES" sz="1800" b="1" dirty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José M. López </a:t>
            </a:r>
            <a:r>
              <a:rPr lang="es-ES" altLang="es-ES" sz="1800" b="1" dirty="0" err="1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Pantión</a:t>
            </a:r>
            <a:endParaRPr lang="es-ES" altLang="es-ES" sz="1800" b="1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0" lvl="0" indent="0" eaLnBrk="0" hangingPunct="0">
              <a:spcBef>
                <a:spcPts val="400"/>
              </a:spcBef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es-ES" altLang="es-ES" sz="1800" b="1" dirty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Ricardo Varela </a:t>
            </a:r>
            <a:r>
              <a:rPr lang="es-ES" altLang="es-ES" sz="1800" b="1" dirty="0" err="1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Grela</a:t>
            </a:r>
            <a:endParaRPr lang="es-ES" altLang="es-ES" sz="1800" b="1" dirty="0">
              <a:solidFill>
                <a:schemeClr val="tx1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699936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9275" y="575961"/>
            <a:ext cx="8042275" cy="868664"/>
          </a:xfrm>
        </p:spPr>
        <p:txBody>
          <a:bodyPr/>
          <a:lstStyle/>
          <a:p>
            <a:r>
              <a:rPr lang="es-ES" sz="2400" b="1" u="sng" dirty="0" smtClean="0">
                <a:solidFill>
                  <a:srgbClr val="000000"/>
                </a:solidFill>
                <a:latin typeface="Arial"/>
                <a:cs typeface="Arial"/>
              </a:rPr>
              <a:t>Junta Directiva de la AGB</a:t>
            </a:r>
            <a:br>
              <a:rPr lang="es-ES" sz="2400" b="1" u="sng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s-ES" sz="2000" b="1" i="1" u="sng" dirty="0" smtClean="0">
                <a:solidFill>
                  <a:srgbClr val="000000"/>
                </a:solidFill>
                <a:latin typeface="Cambria"/>
                <a:cs typeface="Cambria"/>
              </a:rPr>
              <a:t>Situación actual</a:t>
            </a:r>
            <a:endParaRPr lang="es-ES" sz="2000" b="1" i="1" u="sng" dirty="0">
              <a:solidFill>
                <a:srgbClr val="000000"/>
              </a:solidFill>
              <a:latin typeface="Cambria"/>
              <a:cs typeface="Cambria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49275" y="1860798"/>
            <a:ext cx="8042275" cy="4082802"/>
          </a:xfrm>
        </p:spPr>
        <p:txBody>
          <a:bodyPr/>
          <a:lstStyle/>
          <a:p>
            <a:pPr marL="0" lvl="0" indent="0" eaLnBrk="0" hangingPunct="0">
              <a:spcBef>
                <a:spcPts val="600"/>
              </a:spcBef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es-ES" altLang="es-ES" sz="1800" b="1" dirty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Presidente: Manuel Pombo Liria</a:t>
            </a:r>
            <a:endParaRPr lang="es-ES" altLang="es-ES" sz="1800" b="1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0" lvl="0" indent="0" eaLnBrk="0" hangingPunct="0">
              <a:spcBef>
                <a:spcPts val="600"/>
              </a:spcBef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es-ES" altLang="es-ES" sz="1800" b="1" dirty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Vicepresidente: Germán Vázquez-</a:t>
            </a:r>
            <a:r>
              <a:rPr lang="es-ES" altLang="es-ES" sz="1800" b="1" dirty="0" smtClean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Pimentel </a:t>
            </a:r>
            <a:r>
              <a:rPr lang="es-ES" altLang="es-ES" sz="1800" b="1" dirty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Llamas</a:t>
            </a:r>
            <a:endParaRPr lang="es-ES" altLang="es-ES" sz="1800" b="1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0" lvl="0" indent="0" eaLnBrk="0" hangingPunct="0">
              <a:spcBef>
                <a:spcPts val="600"/>
              </a:spcBef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es-ES" altLang="es-ES" sz="1800" b="1" dirty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Secretario: Emilio Santos </a:t>
            </a:r>
            <a:r>
              <a:rPr lang="es-ES" altLang="es-ES" sz="1800" b="1" dirty="0" err="1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Vilariño</a:t>
            </a:r>
            <a:endParaRPr lang="es-ES" altLang="es-ES" sz="1800" b="1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0" lvl="0" indent="0" eaLnBrk="0" hangingPunct="0">
              <a:spcBef>
                <a:spcPts val="600"/>
              </a:spcBef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es-ES" altLang="es-ES" sz="1800" b="1" dirty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Tesorera: Isabel Nóvoa Arechaga</a:t>
            </a:r>
            <a:endParaRPr lang="es-ES" altLang="es-ES" sz="1800" b="1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0" lvl="0" indent="0" eaLnBrk="0" hangingPunct="0">
              <a:spcBef>
                <a:spcPts val="600"/>
              </a:spcBef>
              <a:buClrTx/>
              <a:buSzTx/>
              <a:buNone/>
              <a:tabLst>
                <a:tab pos="457200" algn="l"/>
              </a:tabLst>
            </a:pPr>
            <a:r>
              <a:rPr lang="es-ES" altLang="es-ES" sz="1800" b="1" u="sng" dirty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Vocales:</a:t>
            </a:r>
            <a:endParaRPr lang="es-ES" altLang="es-ES" sz="1800" b="1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0" lvl="0" indent="0" eaLnBrk="0" hangingPunct="0">
              <a:spcBef>
                <a:spcPts val="600"/>
              </a:spcBef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es-ES" altLang="es-ES" sz="1800" b="1" dirty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Manola García-Cambón </a:t>
            </a:r>
            <a:r>
              <a:rPr lang="es-ES" altLang="es-ES" sz="1800" b="1" dirty="0" err="1" smtClean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Nimo</a:t>
            </a:r>
            <a:r>
              <a:rPr lang="es-ES" altLang="es-ES" sz="1800" b="1" dirty="0" smtClean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 </a:t>
            </a:r>
            <a:r>
              <a:rPr lang="es-ES" altLang="es-ES" sz="1800" dirty="0" smtClean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(Santiago)</a:t>
            </a:r>
            <a:endParaRPr lang="es-ES" altLang="es-ES" sz="1800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0" lvl="0" indent="0" eaLnBrk="0" hangingPunct="0">
              <a:spcBef>
                <a:spcPts val="600"/>
              </a:spcBef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es-ES" altLang="es-ES" sz="1800" b="1" dirty="0" smtClean="0">
                <a:solidFill>
                  <a:srgbClr val="333333"/>
                </a:solidFill>
                <a:latin typeface="Calibri"/>
                <a:cs typeface="Calibri"/>
              </a:rPr>
              <a:t>Mª Teresa Rivas Rodríguez </a:t>
            </a:r>
            <a:r>
              <a:rPr lang="es-ES" altLang="es-ES" sz="1800" dirty="0" smtClean="0">
                <a:solidFill>
                  <a:srgbClr val="333333"/>
                </a:solidFill>
                <a:latin typeface="Calibri"/>
                <a:cs typeface="Calibri"/>
              </a:rPr>
              <a:t>(Pontevedra)</a:t>
            </a:r>
            <a:endParaRPr lang="es-ES" altLang="es-ES" sz="1800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0" lvl="0" indent="0" eaLnBrk="0" hangingPunct="0">
              <a:spcBef>
                <a:spcPts val="600"/>
              </a:spcBef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es-ES" altLang="es-ES" sz="1800" b="1" dirty="0" smtClean="0">
                <a:solidFill>
                  <a:srgbClr val="333333"/>
                </a:solidFill>
                <a:latin typeface="Calibri"/>
                <a:cs typeface="Calibri"/>
              </a:rPr>
              <a:t>Ángeles Fernández </a:t>
            </a:r>
            <a:r>
              <a:rPr lang="es-ES" altLang="es-ES" sz="1800" b="1" dirty="0" err="1" smtClean="0">
                <a:solidFill>
                  <a:srgbClr val="333333"/>
                </a:solidFill>
                <a:latin typeface="Calibri"/>
                <a:cs typeface="Calibri"/>
              </a:rPr>
              <a:t>Ramudo</a:t>
            </a:r>
            <a:r>
              <a:rPr lang="es-ES" altLang="es-ES" sz="1800" b="1" dirty="0" smtClean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lang="es-ES" altLang="es-ES" sz="1800" dirty="0" smtClean="0">
                <a:solidFill>
                  <a:srgbClr val="333333"/>
                </a:solidFill>
                <a:latin typeface="Calibri"/>
                <a:cs typeface="Calibri"/>
              </a:rPr>
              <a:t>(Vigo)</a:t>
            </a:r>
            <a:endParaRPr lang="es-ES" altLang="es-ES" sz="1800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0" lvl="0" indent="0" eaLnBrk="0" hangingPunct="0">
              <a:spcBef>
                <a:spcPts val="600"/>
              </a:spcBef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es-ES" altLang="es-ES" sz="1800" b="1" dirty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María Trinidad Barreiro </a:t>
            </a:r>
            <a:r>
              <a:rPr lang="es-ES" altLang="es-ES" sz="1800" b="1" dirty="0" smtClean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Carrasco </a:t>
            </a:r>
            <a:r>
              <a:rPr lang="es-ES" altLang="es-ES" sz="1800" dirty="0" smtClean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(Lugo)</a:t>
            </a:r>
            <a:endParaRPr lang="es-ES" altLang="es-ES" sz="1800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0" lvl="0" indent="0" eaLnBrk="0" hangingPunct="0">
              <a:spcBef>
                <a:spcPts val="600"/>
              </a:spcBef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es-ES" altLang="es-ES" sz="1800" b="1" dirty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José M. López </a:t>
            </a:r>
            <a:r>
              <a:rPr lang="es-ES" altLang="es-ES" sz="1800" b="1" dirty="0" err="1" smtClean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Pantión</a:t>
            </a:r>
            <a:r>
              <a:rPr lang="es-ES" altLang="es-ES" sz="1800" b="1" dirty="0" smtClean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 </a:t>
            </a:r>
            <a:r>
              <a:rPr lang="es-ES" altLang="es-ES" sz="1800" dirty="0" smtClean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(Ferrol)</a:t>
            </a:r>
            <a:endParaRPr lang="es-ES" altLang="es-ES" sz="1800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0" lvl="0" indent="0" eaLnBrk="0" hangingPunct="0">
              <a:spcBef>
                <a:spcPts val="600"/>
              </a:spcBef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es-ES" altLang="es-ES" sz="1800" b="1" dirty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Ricardo Varela </a:t>
            </a:r>
            <a:r>
              <a:rPr lang="es-ES" altLang="es-ES" sz="1800" b="1" dirty="0" err="1" smtClean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Grela</a:t>
            </a:r>
            <a:r>
              <a:rPr lang="es-ES" altLang="es-ES" sz="1800" b="1" dirty="0" smtClean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 </a:t>
            </a:r>
            <a:r>
              <a:rPr lang="es-ES" altLang="es-ES" sz="1800" dirty="0" smtClean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(La Coruña)</a:t>
            </a:r>
            <a:endParaRPr lang="es-ES" altLang="es-ES" sz="1800" dirty="0">
              <a:solidFill>
                <a:schemeClr val="tx1"/>
              </a:solidFill>
              <a:latin typeface="Calibri"/>
              <a:cs typeface="Calibri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649855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9275" y="487352"/>
            <a:ext cx="8042275" cy="957273"/>
          </a:xfrm>
        </p:spPr>
        <p:txBody>
          <a:bodyPr/>
          <a:lstStyle/>
          <a:p>
            <a:r>
              <a:rPr lang="es-ES" sz="2400" b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ea typeface="Arial" charset="0"/>
                <a:cs typeface="Arial" charset="0"/>
              </a:rPr>
              <a:t>Examen y aprobación, si procede, de las Cuentas anuales del ejercicio 2015</a:t>
            </a:r>
            <a:endParaRPr lang="es-ES_tradnl" sz="24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49275" y="2008480"/>
            <a:ext cx="8042275" cy="3935120"/>
          </a:xfrm>
        </p:spPr>
        <p:txBody>
          <a:bodyPr/>
          <a:lstStyle/>
          <a:p>
            <a:pPr algn="just"/>
            <a:r>
              <a:rPr lang="es-ES_tradnl" sz="1800" b="1" i="1" dirty="0" smtClean="0">
                <a:latin typeface="Cambria"/>
                <a:cs typeface="Cambria"/>
              </a:rPr>
              <a:t>Las cuentas anuales, se exponen en un documento independiente.</a:t>
            </a:r>
            <a:endParaRPr lang="es-ES_tradnl" sz="1800" b="1" i="1" dirty="0">
              <a:latin typeface="Cambria"/>
              <a:cs typeface="Cambri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4053" y="484636"/>
            <a:ext cx="8521590" cy="2088942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s-ES" sz="2400" b="1" u="sng" dirty="0" smtClean="0">
                <a:solidFill>
                  <a:srgbClr val="000000"/>
                </a:solidFill>
                <a:latin typeface="Arial"/>
                <a:cs typeface="Arial"/>
              </a:rPr>
              <a:t>Torneos de Bridge organizados por la A.G.B</a:t>
            </a:r>
            <a:br>
              <a:rPr lang="es-ES" sz="2400" b="1" u="sng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s-ES" sz="2400" b="1" u="sng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s-ES" sz="2400" b="1" u="sng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s-ES" sz="2000" b="1" u="sng" dirty="0" smtClean="0">
                <a:solidFill>
                  <a:srgbClr val="000000"/>
                </a:solidFill>
                <a:latin typeface="Cambria"/>
                <a:cs typeface="Cambria"/>
              </a:rPr>
              <a:t>IV Torneo de Bridge de la A.G.B. Open de Galicia</a:t>
            </a:r>
            <a:br>
              <a:rPr lang="es-ES" sz="2000" b="1" u="sng" dirty="0" smtClean="0">
                <a:solidFill>
                  <a:srgbClr val="000000"/>
                </a:solidFill>
                <a:latin typeface="Cambria"/>
                <a:cs typeface="Cambria"/>
              </a:rPr>
            </a:br>
            <a:r>
              <a:rPr lang="es-ES" sz="2000" b="1" u="sng" dirty="0">
                <a:solidFill>
                  <a:srgbClr val="000000"/>
                </a:solidFill>
                <a:latin typeface="Cambria"/>
                <a:cs typeface="Cambria"/>
              </a:rPr>
              <a:t>Campeonato de España </a:t>
            </a:r>
            <a:r>
              <a:rPr lang="es-ES" sz="2000" b="1" u="sng" dirty="0" smtClean="0">
                <a:solidFill>
                  <a:srgbClr val="000000"/>
                </a:solidFill>
                <a:latin typeface="Cambria"/>
                <a:cs typeface="Cambria"/>
              </a:rPr>
              <a:t>de </a:t>
            </a:r>
            <a:r>
              <a:rPr lang="es-ES" sz="2000" b="1" u="sng" dirty="0">
                <a:solidFill>
                  <a:srgbClr val="000000"/>
                </a:solidFill>
                <a:latin typeface="Cambria"/>
                <a:cs typeface="Cambria"/>
              </a:rPr>
              <a:t>Equipos </a:t>
            </a:r>
            <a:r>
              <a:rPr lang="es-ES" sz="2000" b="1" u="sng" dirty="0" smtClean="0">
                <a:solidFill>
                  <a:srgbClr val="000000"/>
                </a:solidFill>
                <a:latin typeface="Cambria"/>
                <a:cs typeface="Cambria"/>
              </a:rPr>
              <a:t>Open Zonal </a:t>
            </a:r>
            <a:r>
              <a:rPr lang="es-ES" sz="2000" b="1" u="sng" dirty="0">
                <a:solidFill>
                  <a:srgbClr val="000000"/>
                </a:solidFill>
                <a:latin typeface="Cambria"/>
                <a:cs typeface="Cambria"/>
              </a:rPr>
              <a:t>Noroeste </a:t>
            </a:r>
            <a:r>
              <a:rPr lang="es-ES" sz="2000" b="1" u="sng" dirty="0" smtClean="0">
                <a:solidFill>
                  <a:srgbClr val="000000"/>
                </a:solidFill>
                <a:latin typeface="Cambria"/>
                <a:cs typeface="Cambria"/>
              </a:rPr>
              <a:t>2015</a:t>
            </a:r>
            <a:r>
              <a:rPr lang="es-ES" sz="2000" dirty="0" smtClean="0">
                <a:latin typeface="Cambria"/>
                <a:cs typeface="Cambria"/>
              </a:rPr>
              <a:t/>
            </a:r>
            <a:br>
              <a:rPr lang="es-ES" sz="2000" dirty="0" smtClean="0">
                <a:latin typeface="Cambria"/>
                <a:cs typeface="Cambria"/>
              </a:rPr>
            </a:br>
            <a:endParaRPr lang="es-ES" sz="2000" b="1" u="sng" dirty="0">
              <a:solidFill>
                <a:srgbClr val="000000"/>
              </a:solidFill>
              <a:latin typeface="Cambria"/>
              <a:cs typeface="Cambria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49275" y="2891098"/>
            <a:ext cx="8042275" cy="3052502"/>
          </a:xfrm>
        </p:spPr>
        <p:txBody>
          <a:bodyPr/>
          <a:lstStyle/>
          <a:p>
            <a:r>
              <a:rPr lang="es-ES_tradnl" sz="1800" b="1" i="1" dirty="0" smtClean="0">
                <a:latin typeface="Cambria"/>
                <a:cs typeface="Cambria"/>
              </a:rPr>
              <a:t>Ver </a:t>
            </a:r>
            <a:r>
              <a:rPr lang="es-ES" sz="1800" b="1" i="1" dirty="0" smtClean="0">
                <a:latin typeface="Cambria"/>
                <a:cs typeface="Cambria"/>
              </a:rPr>
              <a:t>documentos anexos, con el detalle del resultado económico de los torneos</a:t>
            </a:r>
            <a:r>
              <a:rPr lang="es-ES" b="1" i="1" dirty="0" smtClean="0">
                <a:latin typeface="Cambria"/>
                <a:cs typeface="Cambria"/>
              </a:rPr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735551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isa">
  <a:themeElements>
    <a:clrScheme name="Brisa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isa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isa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Aspecto.thmx</Template>
  <TotalTime>3268</TotalTime>
  <Words>591</Words>
  <Application>Microsoft Macintosh PowerPoint</Application>
  <PresentationFormat>Presentación en pantalla (4:3)</PresentationFormat>
  <Paragraphs>87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Brisa</vt:lpstr>
      <vt:lpstr>Presentación de PowerPoint</vt:lpstr>
      <vt:lpstr>Asociación Gallega de Bridge AGB  Asamblea General Ordinaria 2016 </vt:lpstr>
      <vt:lpstr>Orden del día</vt:lpstr>
      <vt:lpstr>Lectura y aprobación, si procede, del Acta de la Asamblea anterior</vt:lpstr>
      <vt:lpstr>Informe del Presidente</vt:lpstr>
      <vt:lpstr>Convocatoria Elecciones a la Presidencia de la AGB  </vt:lpstr>
      <vt:lpstr>Junta Directiva de la AGB Situación actual</vt:lpstr>
      <vt:lpstr>Examen y aprobación, si procede, de las Cuentas anuales del ejercicio 2015</vt:lpstr>
      <vt:lpstr>Torneos de Bridge organizados por la A.G.B  IV Torneo de Bridge de la A.G.B. Open de Galicia Campeonato de España de Equipos Open Zonal Noroeste 2015 </vt:lpstr>
      <vt:lpstr>Campeonato de Equipos de Galicia (2015 – 2016) Resultado económico (Resumen)</vt:lpstr>
      <vt:lpstr>Programa de actividades para el año 2016</vt:lpstr>
      <vt:lpstr>Presupuesto para el año 2016</vt:lpstr>
    </vt:vector>
  </TitlesOfParts>
  <Company>TMI, S.A.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  -  Diapositiva 1</dc:title>
  <dc:creator>RVG</dc:creator>
  <cp:lastModifiedBy>RVG</cp:lastModifiedBy>
  <cp:revision>71</cp:revision>
  <cp:lastPrinted>2013-04-05T08:36:04Z</cp:lastPrinted>
  <dcterms:created xsi:type="dcterms:W3CDTF">2013-04-01T10:15:58Z</dcterms:created>
  <dcterms:modified xsi:type="dcterms:W3CDTF">2016-04-25T12:06:32Z</dcterms:modified>
</cp:coreProperties>
</file>