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_tradnl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D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106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1328738" y="1295400"/>
            <a:ext cx="6486525" cy="3152775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/>
          <a:p>
            <a:pPr defTabSz="914400" fontAlgn="auto">
              <a:spcBef>
                <a:spcPts val="2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/>
            </a:pPr>
            <a:endParaRPr sz="3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rtlCol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205D6-B789-EF42-AA07-800BBFB2F838}" type="datetime1">
              <a:rPr lang="es-ES_tradnl"/>
              <a:pPr>
                <a:defRPr/>
              </a:pPr>
              <a:t>22/03/2015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9BDE1-D834-9343-B87D-01CFF066FD12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 smtClean="0"/>
              <a:t>Haga clic en el icono para agregar una imagen</a:t>
            </a:r>
            <a:endParaRPr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5C893-3A51-2E43-BFFA-4D3D75656C1C}" type="datetime1">
              <a:rPr lang="es-ES_tradnl"/>
              <a:pPr>
                <a:defRPr/>
              </a:pPr>
              <a:t>22/03/2015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19B39-FE62-B54B-B229-EB549DE8D231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77A61-A034-F548-9557-DAE48B83278B}" type="datetime1">
              <a:rPr lang="es-ES_tradnl"/>
              <a:pPr>
                <a:defRPr/>
              </a:pPr>
              <a:t>22/03/2015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B0C0B-46EB-8E40-8C49-9641B1E89DE5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6F14A-BBE0-7548-AFCA-A358FF4B3242}" type="datetime1">
              <a:rPr lang="es-ES_tradnl"/>
              <a:pPr>
                <a:defRPr/>
              </a:pPr>
              <a:t>22/03/2015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F0887-9575-614F-A6D7-7B5E1F9141B7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F0EF4-101B-0042-948C-567954F834B9}" type="datetime1">
              <a:rPr lang="es-ES_tradnl"/>
              <a:pPr>
                <a:defRPr/>
              </a:pPr>
              <a:t>22/03/2015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D168D-2F53-CB41-8959-3429C3C88CBF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 smtClean="0"/>
              <a:t>Haga clic en el icono para agregar una imagen</a:t>
            </a:r>
            <a:endParaRPr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2E866-D9E1-BA47-8366-8558FAA58AB2}" type="datetime1">
              <a:rPr lang="es-ES_tradnl"/>
              <a:pPr>
                <a:defRPr/>
              </a:pPr>
              <a:t>22/03/2015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F766A-8B0B-824E-832F-631674D5FCB1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/>
          <a:lstStyle>
            <a:lvl1pPr algn="ctr">
              <a:defRPr sz="4600" b="0" cap="none" baseline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0142B-4572-7B42-99BD-6C78563AE25D}" type="datetime1">
              <a:rPr lang="es-ES_tradnl"/>
              <a:pPr>
                <a:defRPr/>
              </a:pPr>
              <a:t>22/03/2015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D4F7C-DDEA-594E-AC17-4C18F0F23EEF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B67D3-A7B8-F342-8971-F23CB93B8FD0}" type="datetime1">
              <a:rPr lang="es-ES_tradnl"/>
              <a:pPr>
                <a:defRPr/>
              </a:pPr>
              <a:t>22/03/2015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E8215-E64E-E044-8CD9-6FC9797039FA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51AEF-5B56-4248-AA18-52082502DF5D}" type="datetime1">
              <a:rPr lang="es-ES_tradnl"/>
              <a:pPr>
                <a:defRPr/>
              </a:pPr>
              <a:t>22/03/2015</a:t>
            </a:fld>
            <a:endParaRPr lang="es-ES_tradnl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26916-1291-C340-8379-EFF94BA18595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3FB14-C13A-6142-B8F7-FDC3F7CF70DD}" type="datetime1">
              <a:rPr lang="es-ES_tradnl"/>
              <a:pPr>
                <a:defRPr/>
              </a:pPr>
              <a:t>22/03/2015</a:t>
            </a:fld>
            <a:endParaRPr lang="es-ES_trad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AD949-081F-0549-9E14-2033450D9A5C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87295-D46D-1E44-A2F1-C4DAF5077F3D}" type="datetime1">
              <a:rPr lang="es-ES_tradnl"/>
              <a:pPr>
                <a:defRPr/>
              </a:pPr>
              <a:t>22/03/2015</a:t>
            </a:fld>
            <a:endParaRPr lang="es-ES_tradnl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ECB68-9FE1-3341-927E-63ECBDA852C7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3814A-8AF1-FA4C-AEF1-D0095012064D}" type="datetime1">
              <a:rPr lang="es-ES_tradnl"/>
              <a:pPr>
                <a:defRPr/>
              </a:pPr>
              <a:t>22/03/2015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C12CB-2A0E-F746-845D-6B465DCA962D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49275" y="107950"/>
            <a:ext cx="8042275" cy="133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Clic para editar título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49275" y="1600200"/>
            <a:ext cx="8042275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275" y="62753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DBACC25-0119-F746-AD0D-233F009C90F6}" type="datetime1">
              <a:rPr lang="es-ES_tradnl"/>
              <a:pPr>
                <a:defRPr/>
              </a:pPr>
              <a:t>22/03/2015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113" y="6275388"/>
            <a:ext cx="4840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813" y="627538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36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333DC0A-685C-2442-9BAA-8D46D3BEF9E5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600" kern="1200">
          <a:solidFill>
            <a:schemeClr val="accent1"/>
          </a:solidFill>
          <a:latin typeface="+mj-lt"/>
          <a:ea typeface="ＭＳ Ｐゴシック" charset="-128"/>
          <a:cs typeface="ＭＳ Ｐゴシック" charset="-128"/>
        </a:defRPr>
      </a:lvl1pPr>
      <a:lvl2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9pPr>
    </p:titleStyle>
    <p:bodyStyle>
      <a:lvl1pPr marL="349250" indent="-349250" algn="l" rtl="0" fontAlgn="base">
        <a:spcBef>
          <a:spcPts val="2000"/>
        </a:spcBef>
        <a:spcAft>
          <a:spcPct val="0"/>
        </a:spcAft>
        <a:buClr>
          <a:srgbClr val="6FB7D7"/>
        </a:buClr>
        <a:buSzPct val="110000"/>
        <a:buFont typeface="Wingdings 2" charset="2"/>
        <a:buChar char=""/>
        <a:defRPr sz="2400" kern="1200">
          <a:solidFill>
            <a:srgbClr val="595959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336550" algn="l" rtl="0" fontAlgn="base">
        <a:spcBef>
          <a:spcPts val="600"/>
        </a:spcBef>
        <a:spcAft>
          <a:spcPct val="0"/>
        </a:spcAft>
        <a:buClr>
          <a:srgbClr val="215D77"/>
        </a:buClr>
        <a:buSzPct val="110000"/>
        <a:buFont typeface="Wingdings 2" charset="2"/>
        <a:buChar char=""/>
        <a:defRPr sz="2200" kern="1200">
          <a:solidFill>
            <a:srgbClr val="595959"/>
          </a:solidFill>
          <a:latin typeface="+mn-lt"/>
          <a:ea typeface="ＭＳ Ｐゴシック" charset="-128"/>
          <a:cs typeface="+mn-cs"/>
        </a:defRPr>
      </a:lvl2pPr>
      <a:lvl3pPr marL="968375" indent="-282575" algn="l" rtl="0" fontAlgn="base">
        <a:spcBef>
          <a:spcPts val="600"/>
        </a:spcBef>
        <a:spcAft>
          <a:spcPct val="0"/>
        </a:spcAft>
        <a:buClr>
          <a:srgbClr val="6FB7D7"/>
        </a:buClr>
        <a:buSzPct val="110000"/>
        <a:buFont typeface="Wingdings 2" charset="2"/>
        <a:buChar char=""/>
        <a:defRPr sz="2000" kern="1200">
          <a:solidFill>
            <a:srgbClr val="595959"/>
          </a:solidFill>
          <a:latin typeface="+mn-lt"/>
          <a:ea typeface="ＭＳ Ｐゴシック" charset="-128"/>
          <a:cs typeface="+mn-cs"/>
        </a:defRPr>
      </a:lvl3pPr>
      <a:lvl4pPr marL="1263650" indent="-295275" algn="l" rtl="0" fontAlgn="base">
        <a:spcBef>
          <a:spcPts val="600"/>
        </a:spcBef>
        <a:spcAft>
          <a:spcPct val="0"/>
        </a:spcAft>
        <a:buClr>
          <a:srgbClr val="215D77"/>
        </a:buClr>
        <a:buSzPct val="110000"/>
        <a:buFont typeface="Wingdings 2" charset="2"/>
        <a:buChar char="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4pPr>
      <a:lvl5pPr marL="1546225" indent="-282575" algn="l" rtl="0" fontAlgn="base">
        <a:spcBef>
          <a:spcPts val="600"/>
        </a:spcBef>
        <a:spcAft>
          <a:spcPct val="0"/>
        </a:spcAft>
        <a:buClr>
          <a:srgbClr val="6FB7D7"/>
        </a:buClr>
        <a:buSzPct val="110000"/>
        <a:buFont typeface="Wingdings 2" charset="2"/>
        <a:buChar char="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gbridge.e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Imagen 3" descr="Bandera Galicia. AGB.jpg"/>
          <p:cNvPicPr>
            <a:picLocks noChangeAspect="1"/>
          </p:cNvPicPr>
          <p:nvPr/>
        </p:nvPicPr>
        <p:blipFill>
          <a:blip r:embed="rId2">
            <a:alphaModFix amt="90000"/>
          </a:blip>
          <a:srcRect/>
          <a:stretch>
            <a:fillRect/>
          </a:stretch>
        </p:blipFill>
        <p:spPr bwMode="auto">
          <a:xfrm>
            <a:off x="-1" y="0"/>
            <a:ext cx="9144001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CuadroTexto 6"/>
          <p:cNvSpPr txBox="1">
            <a:spLocks noChangeArrowheads="1"/>
          </p:cNvSpPr>
          <p:nvPr/>
        </p:nvSpPr>
        <p:spPr bwMode="auto">
          <a:xfrm>
            <a:off x="3307481" y="6200487"/>
            <a:ext cx="24384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s-ES_tradnl" sz="3200" dirty="0" smtClean="0">
                <a:latin typeface="Capitals" charset="0"/>
                <a:ea typeface="Capitals" charset="0"/>
                <a:cs typeface="Capitals" charset="0"/>
              </a:rPr>
              <a:t>Marzo 2015</a:t>
            </a:r>
            <a:endParaRPr lang="es-ES_tradnl" sz="3200" dirty="0">
              <a:latin typeface="Capitals" charset="0"/>
              <a:ea typeface="Capitals" charset="0"/>
              <a:cs typeface="Capitals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>
          <a:xfrm>
            <a:off x="549275" y="614865"/>
            <a:ext cx="8042275" cy="4557120"/>
          </a:xfrm>
        </p:spPr>
        <p:txBody>
          <a:bodyPr wrap="square"/>
          <a:lstStyle/>
          <a:p>
            <a:pPr>
              <a:spcAft>
                <a:spcPts val="1800"/>
              </a:spcAft>
            </a:pPr>
            <a:r>
              <a:rPr lang="es-ES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charset="0"/>
                <a:ea typeface="Arial" charset="0"/>
                <a:cs typeface="Arial" charset="0"/>
              </a:rPr>
              <a:t>Asociación Gallega de Bridge</a:t>
            </a:r>
            <a:br>
              <a:rPr lang="es-ES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charset="0"/>
                <a:ea typeface="Arial" charset="0"/>
                <a:cs typeface="Arial" charset="0"/>
              </a:rPr>
            </a:br>
            <a:r>
              <a:rPr lang="es-ES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charset="0"/>
                <a:ea typeface="Arial" charset="0"/>
                <a:cs typeface="Arial" charset="0"/>
              </a:rPr>
              <a:t>AGB</a:t>
            </a:r>
            <a:r>
              <a:rPr lang="es-ES" b="1" dirty="0" smtClean="0">
                <a:latin typeface="Tahoma" charset="0"/>
                <a:ea typeface="Arial" charset="0"/>
                <a:cs typeface="Arial" charset="0"/>
              </a:rPr>
              <a:t/>
            </a:r>
            <a:br>
              <a:rPr lang="es-ES" b="1" dirty="0" smtClean="0">
                <a:latin typeface="Tahoma" charset="0"/>
                <a:ea typeface="Arial" charset="0"/>
                <a:cs typeface="Arial" charset="0"/>
              </a:rPr>
            </a:br>
            <a:r>
              <a:rPr lang="es-ES" b="1" dirty="0" smtClean="0">
                <a:latin typeface="Tahoma" charset="0"/>
                <a:ea typeface="Arial" charset="0"/>
                <a:cs typeface="Arial" charset="0"/>
              </a:rPr>
              <a:t/>
            </a:r>
            <a:br>
              <a:rPr lang="es-ES" b="1" dirty="0" smtClean="0">
                <a:latin typeface="Tahoma" charset="0"/>
                <a:ea typeface="Arial" charset="0"/>
                <a:cs typeface="Arial" charset="0"/>
              </a:rPr>
            </a:br>
            <a:r>
              <a:rPr lang="es-ES" sz="3200" b="1" i="1" dirty="0" smtClean="0">
                <a:solidFill>
                  <a:srgbClr val="800000"/>
                </a:solidFill>
                <a:latin typeface="Cambria"/>
                <a:ea typeface="Arial" charset="0"/>
                <a:cs typeface="Cambria"/>
              </a:rPr>
              <a:t>Asamblea General Ordinaria 2015</a:t>
            </a:r>
            <a:r>
              <a:rPr lang="es-ES" b="1" dirty="0" smtClean="0">
                <a:latin typeface="Tahoma" charset="0"/>
                <a:ea typeface="Arial" charset="0"/>
                <a:cs typeface="Arial" charset="0"/>
              </a:rPr>
              <a:t/>
            </a:r>
            <a:br>
              <a:rPr lang="es-ES" b="1" dirty="0" smtClean="0">
                <a:latin typeface="Tahoma" charset="0"/>
                <a:ea typeface="Arial" charset="0"/>
                <a:cs typeface="Arial" charset="0"/>
              </a:rPr>
            </a:b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342711"/>
            <a:ext cx="8042275" cy="773618"/>
          </a:xfrm>
        </p:spPr>
        <p:txBody>
          <a:bodyPr/>
          <a:lstStyle/>
          <a:p>
            <a:r>
              <a:rPr lang="es-ES" sz="32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</a:rPr>
              <a:t>Orden del día</a:t>
            </a:r>
            <a:endParaRPr lang="es-ES_tradnl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72128" y="1411163"/>
            <a:ext cx="8647617" cy="4717316"/>
          </a:xfrm>
        </p:spPr>
        <p:txBody>
          <a:bodyPr/>
          <a:lstStyle/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Lectura y aprobación, si procede, del Acta de la reunión anterior.</a:t>
            </a:r>
          </a:p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Informe del Presidente. Memoria de gestión anual 2014.</a:t>
            </a:r>
          </a:p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Examen y aprobación, si procede, de las Cuentas anuales del ejercicio 2014.</a:t>
            </a:r>
          </a:p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Programa de actividades para el año 2015.</a:t>
            </a:r>
          </a:p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Propuesta del Presupuesto de Ingresos y Gastos para el año 2015 .</a:t>
            </a:r>
          </a:p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Ruegos y preguntas.</a:t>
            </a:r>
            <a:endParaRPr lang="es-ES_tradnl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rPr>
              <a:t>Lectura y aprobación, si procede, del Acta de la Asamblea anterior</a:t>
            </a:r>
            <a:endParaRPr lang="es-ES_tradnl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_tradnl" sz="1600" b="1" i="1" dirty="0" smtClean="0">
                <a:latin typeface="Cambria"/>
                <a:cs typeface="Cambria"/>
              </a:rPr>
              <a:t>El texto del Acta de la Asamblea del 2014, se expondrá (en pantalla), en documento independiente, en formato PDF.</a:t>
            </a:r>
            <a:endParaRPr lang="es-ES_tradnl" sz="1600" b="1" i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204831"/>
            <a:ext cx="8042275" cy="542802"/>
          </a:xfrm>
        </p:spPr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rPr>
              <a:t>Informe del Presidente</a:t>
            </a:r>
            <a:endParaRPr lang="es-ES_tradnl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9275" y="747633"/>
            <a:ext cx="8042275" cy="5894913"/>
          </a:xfrm>
        </p:spPr>
        <p:txBody>
          <a:bodyPr wrap="square"/>
          <a:lstStyle/>
          <a:p>
            <a:r>
              <a:rPr lang="es-ES_tradnl" sz="1800" b="1" i="1" u="sng" dirty="0" smtClean="0">
                <a:latin typeface="Cambria"/>
                <a:cs typeface="Cambria"/>
              </a:rPr>
              <a:t>Memoria de Gestión anual 2014. Resumen de actuaciones de la AGB.</a:t>
            </a:r>
            <a:endParaRPr lang="es-ES" sz="1600" dirty="0" smtClean="0">
              <a:latin typeface="Arial"/>
              <a:ea typeface="Arial" charset="0"/>
              <a:cs typeface="Arial"/>
            </a:endParaRPr>
          </a:p>
          <a:p>
            <a:pPr marL="0" indent="-259200" algn="just" eaLnBrk="1" hangingPunct="1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endParaRPr lang="es-ES" sz="1600" dirty="0" smtClean="0">
              <a:latin typeface="Arial"/>
              <a:ea typeface="Arial" charset="0"/>
              <a:cs typeface="Arial"/>
            </a:endParaRP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Organización del III Torneo de la AGB (Open de Galicia), en el RCNC</a:t>
            </a:r>
            <a:endParaRPr lang="es-ES" sz="1600" dirty="0" smtClean="0">
              <a:latin typeface="Arial"/>
              <a:ea typeface="Arial" charset="0"/>
              <a:cs typeface="Arial"/>
            </a:endParaRPr>
          </a:p>
          <a:p>
            <a:pPr marL="0" indent="-259200" algn="just" eaLnBrk="1" hangingPunct="1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Organización del Campeonato de España de Equipos Open (Zonal de Galicia), en el Real Club de Golf de La Coruña.</a:t>
            </a: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>
                <a:latin typeface="Arial" charset="0"/>
                <a:ea typeface="Arial" charset="0"/>
                <a:cs typeface="Arial" charset="0"/>
              </a:rPr>
              <a:t>Curso de Sistema SAYC, en 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Pontevedra</a:t>
            </a: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Curso de Bridge de Joao </a:t>
            </a:r>
            <a:r>
              <a:rPr lang="es-ES" sz="1600" dirty="0" err="1" smtClean="0">
                <a:latin typeface="Arial" charset="0"/>
                <a:ea typeface="Arial" charset="0"/>
                <a:cs typeface="Arial" charset="0"/>
              </a:rPr>
              <a:t>Passarinho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 en La Coruña</a:t>
            </a: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Web de la AGB. 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  <a:hlinkClick r:id="rId2"/>
              </a:rPr>
              <a:t>www.agbridge.es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 y actividad del Grupo de comunicación de la AGB en Facebook.</a:t>
            </a: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Organización I Torneo Equipos Open de Galicia 2013-2014</a:t>
            </a: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endParaRPr lang="es-ES" sz="1600" dirty="0" smtClean="0">
              <a:latin typeface="Arial" charset="0"/>
              <a:ea typeface="Arial" charset="0"/>
              <a:cs typeface="Arial" charset="0"/>
            </a:endParaRPr>
          </a:p>
          <a:p>
            <a:pPr marL="0" algn="just" eaLnBrk="1" hangingPunct="1">
              <a:spcBef>
                <a:spcPts val="600"/>
              </a:spcBef>
            </a:pPr>
            <a:endParaRPr lang="es-ES" sz="1600" dirty="0" smtClean="0">
              <a:latin typeface="Arial"/>
              <a:ea typeface="Arial" charset="0"/>
              <a:cs typeface="Arial"/>
            </a:endParaRPr>
          </a:p>
          <a:p>
            <a:endParaRPr lang="es-ES_tradnl" sz="2800" b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rPr>
              <a:t>Examen y aprobación, si procede, de las Cuentas anuales del ejercicio 2014</a:t>
            </a:r>
            <a:endParaRPr lang="es-ES_tradnl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_tradnl" sz="1600" b="1" i="1" dirty="0" smtClean="0">
                <a:latin typeface="Cambria"/>
                <a:cs typeface="Cambria"/>
              </a:rPr>
              <a:t>Las cuentas anuales, se expondrán (en pantalla) en documento independiente, en formato PDF.</a:t>
            </a:r>
            <a:endParaRPr lang="es-ES_tradnl" sz="1600" b="1" i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351179"/>
            <a:ext cx="8042275" cy="535838"/>
          </a:xfrm>
        </p:spPr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rPr>
              <a:t>Programa de actividades para el año 2015</a:t>
            </a:r>
            <a:endParaRPr lang="es-ES_tradnl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9275" y="887017"/>
            <a:ext cx="8042275" cy="5755529"/>
          </a:xfrm>
        </p:spPr>
        <p:txBody>
          <a:bodyPr wrap="square"/>
          <a:lstStyle/>
          <a:p>
            <a:r>
              <a:rPr lang="es-ES_tradnl" sz="1800" b="1" i="1" u="sng" dirty="0" smtClean="0">
                <a:latin typeface="Cambria"/>
                <a:cs typeface="Cambria"/>
              </a:rPr>
              <a:t>Propuesta actividades 2015.</a:t>
            </a:r>
            <a:endParaRPr lang="es-ES" sz="16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-259200" algn="just" eaLnBrk="1" hangingPunct="1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endParaRPr lang="es-ES" sz="16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>
                <a:latin typeface="Arial" charset="0"/>
                <a:ea typeface="Arial" charset="0"/>
                <a:cs typeface="Arial" charset="0"/>
              </a:rPr>
              <a:t>Curso de 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Bridge para Noveles en Pontevedra</a:t>
            </a: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Curso </a:t>
            </a:r>
            <a:r>
              <a:rPr lang="es-ES" sz="1600" dirty="0">
                <a:latin typeface="Arial" charset="0"/>
                <a:ea typeface="Arial" charset="0"/>
                <a:cs typeface="Arial" charset="0"/>
              </a:rPr>
              <a:t>de Bridge para Noveles en 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La Coruña</a:t>
            </a: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Elecciones a la Junta Directiva de la AGB, 2015-2019</a:t>
            </a:r>
          </a:p>
          <a:p>
            <a:pPr marL="0" indent="0" algn="just" eaLnBrk="1" hangingPunct="1">
              <a:spcBef>
                <a:spcPts val="1200"/>
              </a:spcBef>
              <a:buClr>
                <a:srgbClr val="800000"/>
              </a:buClr>
              <a:buSzPct val="100000"/>
              <a:buNone/>
            </a:pPr>
            <a:r>
              <a:rPr lang="es-ES" sz="16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    Convocatoria</a:t>
            </a:r>
          </a:p>
          <a:p>
            <a:pPr marL="0" indent="0" algn="just" eaLnBrk="1" hangingPunct="1">
              <a:spcBef>
                <a:spcPts val="1200"/>
              </a:spcBef>
              <a:buClr>
                <a:srgbClr val="800000"/>
              </a:buClr>
              <a:buSzPct val="100000"/>
              <a:buNone/>
            </a:pPr>
            <a:r>
              <a:rPr lang="es-ES" sz="16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    Presentación de Candidaturas</a:t>
            </a:r>
          </a:p>
          <a:p>
            <a:pPr marL="0" indent="0" algn="just" eaLnBrk="1" hangingPunct="1">
              <a:spcBef>
                <a:spcPts val="1200"/>
              </a:spcBef>
              <a:buClr>
                <a:srgbClr val="800000"/>
              </a:buClr>
              <a:buSzPct val="100000"/>
              <a:buNone/>
            </a:pPr>
            <a:r>
              <a:rPr lang="es-ES" sz="160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s-ES" sz="1600" smtClean="0">
                <a:latin typeface="Arial" charset="0"/>
                <a:ea typeface="Arial" charset="0"/>
                <a:cs typeface="Arial" charset="0"/>
              </a:rPr>
              <a:t>    Elecciones</a:t>
            </a:r>
          </a:p>
          <a:p>
            <a:pPr marL="0" indent="0" algn="just" eaLnBrk="1" hangingPunct="1">
              <a:spcBef>
                <a:spcPts val="1200"/>
              </a:spcBef>
              <a:buClr>
                <a:srgbClr val="800000"/>
              </a:buClr>
              <a:buSzPct val="100000"/>
              <a:buNone/>
            </a:pPr>
            <a:endParaRPr lang="es-ES" sz="1600" dirty="0" smtClean="0">
              <a:latin typeface="Arial" charset="0"/>
              <a:ea typeface="Arial" charset="0"/>
              <a:cs typeface="Arial" charset="0"/>
            </a:endParaRPr>
          </a:p>
          <a:p>
            <a:pPr marL="0" algn="just" eaLnBrk="1" hangingPunct="1">
              <a:spcBef>
                <a:spcPts val="600"/>
              </a:spcBef>
            </a:pPr>
            <a:endParaRPr lang="es-ES" sz="1600" dirty="0" smtClean="0">
              <a:latin typeface="Arial"/>
              <a:ea typeface="Arial" charset="0"/>
              <a:cs typeface="Arial"/>
            </a:endParaRPr>
          </a:p>
          <a:p>
            <a:endParaRPr lang="es-ES_tradnl" sz="2800" b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a">
  <a:themeElements>
    <a:clrScheme name="Brisa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isa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isa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Aspecto.thmx</Template>
  <TotalTime>2902</TotalTime>
  <Words>281</Words>
  <Application>Microsoft Office PowerPoint</Application>
  <PresentationFormat>Presentación en pantalla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6" baseType="lpstr">
      <vt:lpstr>ＭＳ Ｐゴシック</vt:lpstr>
      <vt:lpstr>Arial</vt:lpstr>
      <vt:lpstr>Cambria</vt:lpstr>
      <vt:lpstr>Capitals</vt:lpstr>
      <vt:lpstr>News Gothic MT</vt:lpstr>
      <vt:lpstr>Tahoma</vt:lpstr>
      <vt:lpstr>Wingdings</vt:lpstr>
      <vt:lpstr>Wingdings 2</vt:lpstr>
      <vt:lpstr>Brisa</vt:lpstr>
      <vt:lpstr>Presentación de PowerPoint</vt:lpstr>
      <vt:lpstr>Asociación Gallega de Bridge AGB  Asamblea General Ordinaria 2015 </vt:lpstr>
      <vt:lpstr>Orden del día</vt:lpstr>
      <vt:lpstr>Lectura y aprobación, si procede, del Acta de la Asamblea anterior</vt:lpstr>
      <vt:lpstr>Informe del Presidente</vt:lpstr>
      <vt:lpstr>Examen y aprobación, si procede, de las Cuentas anuales del ejercicio 2014</vt:lpstr>
      <vt:lpstr>Programa de actividades para el año 2015</vt:lpstr>
    </vt:vector>
  </TitlesOfParts>
  <Company>TMI, S.A.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  -  Diapositiva 1</dc:title>
  <dc:creator>RVG</dc:creator>
  <cp:lastModifiedBy>mpombo</cp:lastModifiedBy>
  <cp:revision>47</cp:revision>
  <cp:lastPrinted>2013-04-05T08:36:04Z</cp:lastPrinted>
  <dcterms:created xsi:type="dcterms:W3CDTF">2013-04-01T10:15:58Z</dcterms:created>
  <dcterms:modified xsi:type="dcterms:W3CDTF">2015-03-22T09:11:15Z</dcterms:modified>
</cp:coreProperties>
</file>